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77" r:id="rId6"/>
    <p:sldId id="260" r:id="rId7"/>
    <p:sldId id="261" r:id="rId8"/>
    <p:sldId id="262" r:id="rId9"/>
    <p:sldId id="263" r:id="rId10"/>
    <p:sldId id="264" r:id="rId11"/>
    <p:sldId id="265" r:id="rId12"/>
    <p:sldId id="267" r:id="rId13"/>
    <p:sldId id="266" r:id="rId14"/>
    <p:sldId id="268" r:id="rId15"/>
    <p:sldId id="269" r:id="rId16"/>
    <p:sldId id="270" r:id="rId17"/>
    <p:sldId id="271" r:id="rId18"/>
    <p:sldId id="273" r:id="rId19"/>
    <p:sldId id="272" r:id="rId20"/>
    <p:sldId id="274" r:id="rId21"/>
    <p:sldId id="275" r:id="rId22"/>
    <p:sldId id="276" r:id="rId23"/>
    <p:sldId id="278" r:id="rId24"/>
    <p:sldId id="279" r:id="rId25"/>
    <p:sldId id="280" r:id="rId26"/>
    <p:sldId id="281" r:id="rId27"/>
    <p:sldId id="285" r:id="rId28"/>
    <p:sldId id="283" r:id="rId29"/>
    <p:sldId id="284" r:id="rId30"/>
    <p:sldId id="286" r:id="rId31"/>
    <p:sldId id="287" r:id="rId32"/>
    <p:sldId id="288" r:id="rId33"/>
    <p:sldId id="289" r:id="rId34"/>
    <p:sldId id="290" r:id="rId35"/>
    <p:sldId id="291" r:id="rId36"/>
    <p:sldId id="292" r:id="rId37"/>
    <p:sldId id="293" r:id="rId38"/>
    <p:sldId id="294" r:id="rId39"/>
    <p:sldId id="295" r:id="rId40"/>
    <p:sldId id="297" r:id="rId41"/>
    <p:sldId id="296" r:id="rId42"/>
    <p:sldId id="298" r:id="rId43"/>
    <p:sldId id="299" r:id="rId44"/>
    <p:sldId id="300" r:id="rId45"/>
    <p:sldId id="301" r:id="rId46"/>
    <p:sldId id="302" r:id="rId47"/>
    <p:sldId id="303" r:id="rId48"/>
    <p:sldId id="304" r:id="rId49"/>
    <p:sldId id="306" r:id="rId50"/>
    <p:sldId id="305"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27FF"/>
    <a:srgbClr val="006E69"/>
    <a:srgbClr val="FF005B"/>
    <a:srgbClr val="B800FF"/>
    <a:srgbClr val="FF47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3"/>
  </p:normalViewPr>
  <p:slideViewPr>
    <p:cSldViewPr snapToGrid="0" snapToObjects="1">
      <p:cViewPr varScale="1">
        <p:scale>
          <a:sx n="107" d="100"/>
          <a:sy n="107" d="100"/>
        </p:scale>
        <p:origin x="12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C23B1-1EFC-9E4C-8BAE-B07EAFBEEF9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F93FFF47-FDBB-ED4E-83E5-4ABD70B118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62A2B562-8BD9-7349-AF30-5DC65891D30D}"/>
              </a:ext>
            </a:extLst>
          </p:cNvPr>
          <p:cNvSpPr>
            <a:spLocks noGrp="1"/>
          </p:cNvSpPr>
          <p:nvPr>
            <p:ph type="dt" sz="half" idx="10"/>
          </p:nvPr>
        </p:nvSpPr>
        <p:spPr/>
        <p:txBody>
          <a:bodyPr/>
          <a:lstStyle/>
          <a:p>
            <a:fld id="{F72FC09D-7EE2-F043-9D8A-798041A903F5}" type="datetimeFigureOut">
              <a:rPr lang="en-US" smtClean="0"/>
              <a:t>3/17/22</a:t>
            </a:fld>
            <a:endParaRPr lang="en-US"/>
          </a:p>
        </p:txBody>
      </p:sp>
      <p:sp>
        <p:nvSpPr>
          <p:cNvPr id="5" name="Footer Placeholder 4">
            <a:extLst>
              <a:ext uri="{FF2B5EF4-FFF2-40B4-BE49-F238E27FC236}">
                <a16:creationId xmlns:a16="http://schemas.microsoft.com/office/drawing/2014/main" id="{BC84160F-D8B8-3D46-B388-C6C4E2CC7F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026CAA-B48B-3B44-8051-AAB066F553F0}"/>
              </a:ext>
            </a:extLst>
          </p:cNvPr>
          <p:cNvSpPr>
            <a:spLocks noGrp="1"/>
          </p:cNvSpPr>
          <p:nvPr>
            <p:ph type="sldNum" sz="quarter" idx="12"/>
          </p:nvPr>
        </p:nvSpPr>
        <p:spPr/>
        <p:txBody>
          <a:bodyPr/>
          <a:lstStyle/>
          <a:p>
            <a:fld id="{6E2B996E-DB3E-3A44-ABCB-7FD83FAA6882}" type="slidenum">
              <a:rPr lang="en-US" smtClean="0"/>
              <a:t>‹#›</a:t>
            </a:fld>
            <a:endParaRPr lang="en-US"/>
          </a:p>
        </p:txBody>
      </p:sp>
    </p:spTree>
    <p:extLst>
      <p:ext uri="{BB962C8B-B14F-4D97-AF65-F5344CB8AC3E}">
        <p14:creationId xmlns:p14="http://schemas.microsoft.com/office/powerpoint/2010/main" val="1328871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429AD-43EC-A543-BA37-0D4D6CF2DDA0}"/>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DCA9BA7-32E9-3643-8120-BDD1D492CBA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BEF30B3-31C6-BA42-8067-4C6E15F27B7B}"/>
              </a:ext>
            </a:extLst>
          </p:cNvPr>
          <p:cNvSpPr>
            <a:spLocks noGrp="1"/>
          </p:cNvSpPr>
          <p:nvPr>
            <p:ph type="dt" sz="half" idx="10"/>
          </p:nvPr>
        </p:nvSpPr>
        <p:spPr/>
        <p:txBody>
          <a:bodyPr/>
          <a:lstStyle/>
          <a:p>
            <a:fld id="{F72FC09D-7EE2-F043-9D8A-798041A903F5}" type="datetimeFigureOut">
              <a:rPr lang="en-US" smtClean="0"/>
              <a:t>3/17/22</a:t>
            </a:fld>
            <a:endParaRPr lang="en-US"/>
          </a:p>
        </p:txBody>
      </p:sp>
      <p:sp>
        <p:nvSpPr>
          <p:cNvPr id="5" name="Footer Placeholder 4">
            <a:extLst>
              <a:ext uri="{FF2B5EF4-FFF2-40B4-BE49-F238E27FC236}">
                <a16:creationId xmlns:a16="http://schemas.microsoft.com/office/drawing/2014/main" id="{A95F9477-608B-D54C-A681-D4E03F411D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6C8A15-47E7-9941-B7F6-2B47414990C2}"/>
              </a:ext>
            </a:extLst>
          </p:cNvPr>
          <p:cNvSpPr>
            <a:spLocks noGrp="1"/>
          </p:cNvSpPr>
          <p:nvPr>
            <p:ph type="sldNum" sz="quarter" idx="12"/>
          </p:nvPr>
        </p:nvSpPr>
        <p:spPr/>
        <p:txBody>
          <a:bodyPr/>
          <a:lstStyle/>
          <a:p>
            <a:fld id="{6E2B996E-DB3E-3A44-ABCB-7FD83FAA6882}" type="slidenum">
              <a:rPr lang="en-US" smtClean="0"/>
              <a:t>‹#›</a:t>
            </a:fld>
            <a:endParaRPr lang="en-US"/>
          </a:p>
        </p:txBody>
      </p:sp>
    </p:spTree>
    <p:extLst>
      <p:ext uri="{BB962C8B-B14F-4D97-AF65-F5344CB8AC3E}">
        <p14:creationId xmlns:p14="http://schemas.microsoft.com/office/powerpoint/2010/main" val="2940019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241313-1777-C34A-AD0C-78456EDD976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39F8076-807D-9F48-8B72-89028C55D48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704D037-BD7A-2A4A-88CF-DD9386BDB164}"/>
              </a:ext>
            </a:extLst>
          </p:cNvPr>
          <p:cNvSpPr>
            <a:spLocks noGrp="1"/>
          </p:cNvSpPr>
          <p:nvPr>
            <p:ph type="dt" sz="half" idx="10"/>
          </p:nvPr>
        </p:nvSpPr>
        <p:spPr/>
        <p:txBody>
          <a:bodyPr/>
          <a:lstStyle/>
          <a:p>
            <a:fld id="{F72FC09D-7EE2-F043-9D8A-798041A903F5}" type="datetimeFigureOut">
              <a:rPr lang="en-US" smtClean="0"/>
              <a:t>3/17/22</a:t>
            </a:fld>
            <a:endParaRPr lang="en-US"/>
          </a:p>
        </p:txBody>
      </p:sp>
      <p:sp>
        <p:nvSpPr>
          <p:cNvPr id="5" name="Footer Placeholder 4">
            <a:extLst>
              <a:ext uri="{FF2B5EF4-FFF2-40B4-BE49-F238E27FC236}">
                <a16:creationId xmlns:a16="http://schemas.microsoft.com/office/drawing/2014/main" id="{34F8019F-DEA6-6443-BD28-81E25C85D2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AE403C-5F09-E842-960D-E32B5A49989B}"/>
              </a:ext>
            </a:extLst>
          </p:cNvPr>
          <p:cNvSpPr>
            <a:spLocks noGrp="1"/>
          </p:cNvSpPr>
          <p:nvPr>
            <p:ph type="sldNum" sz="quarter" idx="12"/>
          </p:nvPr>
        </p:nvSpPr>
        <p:spPr/>
        <p:txBody>
          <a:bodyPr/>
          <a:lstStyle/>
          <a:p>
            <a:fld id="{6E2B996E-DB3E-3A44-ABCB-7FD83FAA6882}" type="slidenum">
              <a:rPr lang="en-US" smtClean="0"/>
              <a:t>‹#›</a:t>
            </a:fld>
            <a:endParaRPr lang="en-US"/>
          </a:p>
        </p:txBody>
      </p:sp>
    </p:spTree>
    <p:extLst>
      <p:ext uri="{BB962C8B-B14F-4D97-AF65-F5344CB8AC3E}">
        <p14:creationId xmlns:p14="http://schemas.microsoft.com/office/powerpoint/2010/main" val="4189628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9E11B-AF36-394E-947A-064496D997A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B843F6B-B10B-1A49-9650-C87FD3C2A24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17198DE-6CFE-0A47-9A48-26BEDA814BBF}"/>
              </a:ext>
            </a:extLst>
          </p:cNvPr>
          <p:cNvSpPr>
            <a:spLocks noGrp="1"/>
          </p:cNvSpPr>
          <p:nvPr>
            <p:ph type="dt" sz="half" idx="10"/>
          </p:nvPr>
        </p:nvSpPr>
        <p:spPr/>
        <p:txBody>
          <a:bodyPr/>
          <a:lstStyle/>
          <a:p>
            <a:fld id="{F72FC09D-7EE2-F043-9D8A-798041A903F5}" type="datetimeFigureOut">
              <a:rPr lang="en-US" smtClean="0"/>
              <a:t>3/17/22</a:t>
            </a:fld>
            <a:endParaRPr lang="en-US"/>
          </a:p>
        </p:txBody>
      </p:sp>
      <p:sp>
        <p:nvSpPr>
          <p:cNvPr id="5" name="Footer Placeholder 4">
            <a:extLst>
              <a:ext uri="{FF2B5EF4-FFF2-40B4-BE49-F238E27FC236}">
                <a16:creationId xmlns:a16="http://schemas.microsoft.com/office/drawing/2014/main" id="{35D9A3AA-9DA5-FC45-9CBE-A77B9DA8DB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58D4D3-C2D1-AF40-97DA-AE4DDC098BD4}"/>
              </a:ext>
            </a:extLst>
          </p:cNvPr>
          <p:cNvSpPr>
            <a:spLocks noGrp="1"/>
          </p:cNvSpPr>
          <p:nvPr>
            <p:ph type="sldNum" sz="quarter" idx="12"/>
          </p:nvPr>
        </p:nvSpPr>
        <p:spPr/>
        <p:txBody>
          <a:bodyPr/>
          <a:lstStyle/>
          <a:p>
            <a:fld id="{6E2B996E-DB3E-3A44-ABCB-7FD83FAA6882}" type="slidenum">
              <a:rPr lang="en-US" smtClean="0"/>
              <a:t>‹#›</a:t>
            </a:fld>
            <a:endParaRPr lang="en-US"/>
          </a:p>
        </p:txBody>
      </p:sp>
    </p:spTree>
    <p:extLst>
      <p:ext uri="{BB962C8B-B14F-4D97-AF65-F5344CB8AC3E}">
        <p14:creationId xmlns:p14="http://schemas.microsoft.com/office/powerpoint/2010/main" val="1851516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CFF5A-D115-0144-AEB7-F1051E824F0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65DF1F81-97BF-E945-B9D3-7A23AA1D8B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848F296-1011-3142-9C3A-5D23F7E2D1C0}"/>
              </a:ext>
            </a:extLst>
          </p:cNvPr>
          <p:cNvSpPr>
            <a:spLocks noGrp="1"/>
          </p:cNvSpPr>
          <p:nvPr>
            <p:ph type="dt" sz="half" idx="10"/>
          </p:nvPr>
        </p:nvSpPr>
        <p:spPr/>
        <p:txBody>
          <a:bodyPr/>
          <a:lstStyle/>
          <a:p>
            <a:fld id="{F72FC09D-7EE2-F043-9D8A-798041A903F5}" type="datetimeFigureOut">
              <a:rPr lang="en-US" smtClean="0"/>
              <a:t>3/17/22</a:t>
            </a:fld>
            <a:endParaRPr lang="en-US"/>
          </a:p>
        </p:txBody>
      </p:sp>
      <p:sp>
        <p:nvSpPr>
          <p:cNvPr id="5" name="Footer Placeholder 4">
            <a:extLst>
              <a:ext uri="{FF2B5EF4-FFF2-40B4-BE49-F238E27FC236}">
                <a16:creationId xmlns:a16="http://schemas.microsoft.com/office/drawing/2014/main" id="{CE8E699C-069B-B245-BEBA-4489E3D04C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DEE67B-B76F-A445-ACA7-7F7C393E6D02}"/>
              </a:ext>
            </a:extLst>
          </p:cNvPr>
          <p:cNvSpPr>
            <a:spLocks noGrp="1"/>
          </p:cNvSpPr>
          <p:nvPr>
            <p:ph type="sldNum" sz="quarter" idx="12"/>
          </p:nvPr>
        </p:nvSpPr>
        <p:spPr/>
        <p:txBody>
          <a:bodyPr/>
          <a:lstStyle/>
          <a:p>
            <a:fld id="{6E2B996E-DB3E-3A44-ABCB-7FD83FAA6882}" type="slidenum">
              <a:rPr lang="en-US" smtClean="0"/>
              <a:t>‹#›</a:t>
            </a:fld>
            <a:endParaRPr lang="en-US"/>
          </a:p>
        </p:txBody>
      </p:sp>
    </p:spTree>
    <p:extLst>
      <p:ext uri="{BB962C8B-B14F-4D97-AF65-F5344CB8AC3E}">
        <p14:creationId xmlns:p14="http://schemas.microsoft.com/office/powerpoint/2010/main" val="3500548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21A07-E6F6-7C4D-AA21-190860F39C2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F46BDA0-D592-B94A-AA76-A963C26D392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889FF2D-1119-F44C-8B5D-6D908EEE80D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46615CC7-4C30-814C-8849-4462B65417D9}"/>
              </a:ext>
            </a:extLst>
          </p:cNvPr>
          <p:cNvSpPr>
            <a:spLocks noGrp="1"/>
          </p:cNvSpPr>
          <p:nvPr>
            <p:ph type="dt" sz="half" idx="10"/>
          </p:nvPr>
        </p:nvSpPr>
        <p:spPr/>
        <p:txBody>
          <a:bodyPr/>
          <a:lstStyle/>
          <a:p>
            <a:fld id="{F72FC09D-7EE2-F043-9D8A-798041A903F5}" type="datetimeFigureOut">
              <a:rPr lang="en-US" smtClean="0"/>
              <a:t>3/17/22</a:t>
            </a:fld>
            <a:endParaRPr lang="en-US"/>
          </a:p>
        </p:txBody>
      </p:sp>
      <p:sp>
        <p:nvSpPr>
          <p:cNvPr id="6" name="Footer Placeholder 5">
            <a:extLst>
              <a:ext uri="{FF2B5EF4-FFF2-40B4-BE49-F238E27FC236}">
                <a16:creationId xmlns:a16="http://schemas.microsoft.com/office/drawing/2014/main" id="{D2B0DE75-54CE-BC4C-9CF6-B6F5378C2E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62F7ED-31F9-C445-A9FE-542192F86A6C}"/>
              </a:ext>
            </a:extLst>
          </p:cNvPr>
          <p:cNvSpPr>
            <a:spLocks noGrp="1"/>
          </p:cNvSpPr>
          <p:nvPr>
            <p:ph type="sldNum" sz="quarter" idx="12"/>
          </p:nvPr>
        </p:nvSpPr>
        <p:spPr/>
        <p:txBody>
          <a:bodyPr/>
          <a:lstStyle/>
          <a:p>
            <a:fld id="{6E2B996E-DB3E-3A44-ABCB-7FD83FAA6882}" type="slidenum">
              <a:rPr lang="en-US" smtClean="0"/>
              <a:t>‹#›</a:t>
            </a:fld>
            <a:endParaRPr lang="en-US"/>
          </a:p>
        </p:txBody>
      </p:sp>
    </p:spTree>
    <p:extLst>
      <p:ext uri="{BB962C8B-B14F-4D97-AF65-F5344CB8AC3E}">
        <p14:creationId xmlns:p14="http://schemas.microsoft.com/office/powerpoint/2010/main" val="496949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9F5FD-EFE0-9745-B018-99C633BE80B3}"/>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1BDF052-973D-D54A-A305-324CD78B6D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B2240C47-2FF5-8842-9729-CEFB44231D4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F9FCB41-D243-7C4A-BEDA-3D3AD74BF2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C567EFD-5F70-3747-92A3-CF763583E63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27033980-466F-364B-8AF2-BE257608FF58}"/>
              </a:ext>
            </a:extLst>
          </p:cNvPr>
          <p:cNvSpPr>
            <a:spLocks noGrp="1"/>
          </p:cNvSpPr>
          <p:nvPr>
            <p:ph type="dt" sz="half" idx="10"/>
          </p:nvPr>
        </p:nvSpPr>
        <p:spPr/>
        <p:txBody>
          <a:bodyPr/>
          <a:lstStyle/>
          <a:p>
            <a:fld id="{F72FC09D-7EE2-F043-9D8A-798041A903F5}" type="datetimeFigureOut">
              <a:rPr lang="en-US" smtClean="0"/>
              <a:t>3/17/22</a:t>
            </a:fld>
            <a:endParaRPr lang="en-US"/>
          </a:p>
        </p:txBody>
      </p:sp>
      <p:sp>
        <p:nvSpPr>
          <p:cNvPr id="8" name="Footer Placeholder 7">
            <a:extLst>
              <a:ext uri="{FF2B5EF4-FFF2-40B4-BE49-F238E27FC236}">
                <a16:creationId xmlns:a16="http://schemas.microsoft.com/office/drawing/2014/main" id="{AAD61EBB-9647-3D4C-B172-EEAD7035CD7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1EE034-C65E-C94F-903D-E6B7052A3672}"/>
              </a:ext>
            </a:extLst>
          </p:cNvPr>
          <p:cNvSpPr>
            <a:spLocks noGrp="1"/>
          </p:cNvSpPr>
          <p:nvPr>
            <p:ph type="sldNum" sz="quarter" idx="12"/>
          </p:nvPr>
        </p:nvSpPr>
        <p:spPr/>
        <p:txBody>
          <a:bodyPr/>
          <a:lstStyle/>
          <a:p>
            <a:fld id="{6E2B996E-DB3E-3A44-ABCB-7FD83FAA6882}" type="slidenum">
              <a:rPr lang="en-US" smtClean="0"/>
              <a:t>‹#›</a:t>
            </a:fld>
            <a:endParaRPr lang="en-US"/>
          </a:p>
        </p:txBody>
      </p:sp>
    </p:spTree>
    <p:extLst>
      <p:ext uri="{BB962C8B-B14F-4D97-AF65-F5344CB8AC3E}">
        <p14:creationId xmlns:p14="http://schemas.microsoft.com/office/powerpoint/2010/main" val="3414610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7FFFA-7D21-4041-8EC4-9A7CDC10C254}"/>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33C621A-1557-A948-B59D-F781FDE0FB06}"/>
              </a:ext>
            </a:extLst>
          </p:cNvPr>
          <p:cNvSpPr>
            <a:spLocks noGrp="1"/>
          </p:cNvSpPr>
          <p:nvPr>
            <p:ph type="dt" sz="half" idx="10"/>
          </p:nvPr>
        </p:nvSpPr>
        <p:spPr/>
        <p:txBody>
          <a:bodyPr/>
          <a:lstStyle/>
          <a:p>
            <a:fld id="{F72FC09D-7EE2-F043-9D8A-798041A903F5}" type="datetimeFigureOut">
              <a:rPr lang="en-US" smtClean="0"/>
              <a:t>3/17/22</a:t>
            </a:fld>
            <a:endParaRPr lang="en-US"/>
          </a:p>
        </p:txBody>
      </p:sp>
      <p:sp>
        <p:nvSpPr>
          <p:cNvPr id="4" name="Footer Placeholder 3">
            <a:extLst>
              <a:ext uri="{FF2B5EF4-FFF2-40B4-BE49-F238E27FC236}">
                <a16:creationId xmlns:a16="http://schemas.microsoft.com/office/drawing/2014/main" id="{6D6A8209-F28F-9C4C-BF77-3F35506FDFE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3F2EBD1-8A16-7A4E-8A12-9DDAC8A4BFF3}"/>
              </a:ext>
            </a:extLst>
          </p:cNvPr>
          <p:cNvSpPr>
            <a:spLocks noGrp="1"/>
          </p:cNvSpPr>
          <p:nvPr>
            <p:ph type="sldNum" sz="quarter" idx="12"/>
          </p:nvPr>
        </p:nvSpPr>
        <p:spPr/>
        <p:txBody>
          <a:bodyPr/>
          <a:lstStyle/>
          <a:p>
            <a:fld id="{6E2B996E-DB3E-3A44-ABCB-7FD83FAA6882}" type="slidenum">
              <a:rPr lang="en-US" smtClean="0"/>
              <a:t>‹#›</a:t>
            </a:fld>
            <a:endParaRPr lang="en-US"/>
          </a:p>
        </p:txBody>
      </p:sp>
    </p:spTree>
    <p:extLst>
      <p:ext uri="{BB962C8B-B14F-4D97-AF65-F5344CB8AC3E}">
        <p14:creationId xmlns:p14="http://schemas.microsoft.com/office/powerpoint/2010/main" val="3412361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A5B1BA-B9D1-CC4D-985A-5F52BFC13B52}"/>
              </a:ext>
            </a:extLst>
          </p:cNvPr>
          <p:cNvSpPr>
            <a:spLocks noGrp="1"/>
          </p:cNvSpPr>
          <p:nvPr>
            <p:ph type="dt" sz="half" idx="10"/>
          </p:nvPr>
        </p:nvSpPr>
        <p:spPr/>
        <p:txBody>
          <a:bodyPr/>
          <a:lstStyle/>
          <a:p>
            <a:fld id="{F72FC09D-7EE2-F043-9D8A-798041A903F5}" type="datetimeFigureOut">
              <a:rPr lang="en-US" smtClean="0"/>
              <a:t>3/17/22</a:t>
            </a:fld>
            <a:endParaRPr lang="en-US"/>
          </a:p>
        </p:txBody>
      </p:sp>
      <p:sp>
        <p:nvSpPr>
          <p:cNvPr id="3" name="Footer Placeholder 2">
            <a:extLst>
              <a:ext uri="{FF2B5EF4-FFF2-40B4-BE49-F238E27FC236}">
                <a16:creationId xmlns:a16="http://schemas.microsoft.com/office/drawing/2014/main" id="{99DCEEAF-6AEE-AF44-BD2C-6C2557F6CAF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9B83513-D848-6C4A-9F02-BF03D7875DA6}"/>
              </a:ext>
            </a:extLst>
          </p:cNvPr>
          <p:cNvSpPr>
            <a:spLocks noGrp="1"/>
          </p:cNvSpPr>
          <p:nvPr>
            <p:ph type="sldNum" sz="quarter" idx="12"/>
          </p:nvPr>
        </p:nvSpPr>
        <p:spPr/>
        <p:txBody>
          <a:bodyPr/>
          <a:lstStyle/>
          <a:p>
            <a:fld id="{6E2B996E-DB3E-3A44-ABCB-7FD83FAA6882}" type="slidenum">
              <a:rPr lang="en-US" smtClean="0"/>
              <a:t>‹#›</a:t>
            </a:fld>
            <a:endParaRPr lang="en-US"/>
          </a:p>
        </p:txBody>
      </p:sp>
    </p:spTree>
    <p:extLst>
      <p:ext uri="{BB962C8B-B14F-4D97-AF65-F5344CB8AC3E}">
        <p14:creationId xmlns:p14="http://schemas.microsoft.com/office/powerpoint/2010/main" val="3223508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169D0-9DBE-6048-AB00-6C1CFD04B6A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07E641B-5214-CA47-8297-88797F0717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7245B64C-01E6-1F42-809B-E5A2DBFC48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9E23D19-D299-B640-8B09-084908A9F6E1}"/>
              </a:ext>
            </a:extLst>
          </p:cNvPr>
          <p:cNvSpPr>
            <a:spLocks noGrp="1"/>
          </p:cNvSpPr>
          <p:nvPr>
            <p:ph type="dt" sz="half" idx="10"/>
          </p:nvPr>
        </p:nvSpPr>
        <p:spPr/>
        <p:txBody>
          <a:bodyPr/>
          <a:lstStyle/>
          <a:p>
            <a:fld id="{F72FC09D-7EE2-F043-9D8A-798041A903F5}" type="datetimeFigureOut">
              <a:rPr lang="en-US" smtClean="0"/>
              <a:t>3/17/22</a:t>
            </a:fld>
            <a:endParaRPr lang="en-US"/>
          </a:p>
        </p:txBody>
      </p:sp>
      <p:sp>
        <p:nvSpPr>
          <p:cNvPr id="6" name="Footer Placeholder 5">
            <a:extLst>
              <a:ext uri="{FF2B5EF4-FFF2-40B4-BE49-F238E27FC236}">
                <a16:creationId xmlns:a16="http://schemas.microsoft.com/office/drawing/2014/main" id="{29A77154-AA96-7B45-B205-7D80BCD3CE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059BFC-DBB6-714B-A66E-F16B935521FF}"/>
              </a:ext>
            </a:extLst>
          </p:cNvPr>
          <p:cNvSpPr>
            <a:spLocks noGrp="1"/>
          </p:cNvSpPr>
          <p:nvPr>
            <p:ph type="sldNum" sz="quarter" idx="12"/>
          </p:nvPr>
        </p:nvSpPr>
        <p:spPr/>
        <p:txBody>
          <a:bodyPr/>
          <a:lstStyle/>
          <a:p>
            <a:fld id="{6E2B996E-DB3E-3A44-ABCB-7FD83FAA6882}" type="slidenum">
              <a:rPr lang="en-US" smtClean="0"/>
              <a:t>‹#›</a:t>
            </a:fld>
            <a:endParaRPr lang="en-US"/>
          </a:p>
        </p:txBody>
      </p:sp>
    </p:spTree>
    <p:extLst>
      <p:ext uri="{BB962C8B-B14F-4D97-AF65-F5344CB8AC3E}">
        <p14:creationId xmlns:p14="http://schemas.microsoft.com/office/powerpoint/2010/main" val="345456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A31F5-16D2-0C44-B10B-237624C416C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E1EC8BE-58ED-0F4A-A992-67A547605C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5F41FC2-89A2-EB40-AE7C-FA1A46C456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19CD458-48FC-644B-8307-9C3ACB0FD02F}"/>
              </a:ext>
            </a:extLst>
          </p:cNvPr>
          <p:cNvSpPr>
            <a:spLocks noGrp="1"/>
          </p:cNvSpPr>
          <p:nvPr>
            <p:ph type="dt" sz="half" idx="10"/>
          </p:nvPr>
        </p:nvSpPr>
        <p:spPr/>
        <p:txBody>
          <a:bodyPr/>
          <a:lstStyle/>
          <a:p>
            <a:fld id="{F72FC09D-7EE2-F043-9D8A-798041A903F5}" type="datetimeFigureOut">
              <a:rPr lang="en-US" smtClean="0"/>
              <a:t>3/17/22</a:t>
            </a:fld>
            <a:endParaRPr lang="en-US"/>
          </a:p>
        </p:txBody>
      </p:sp>
      <p:sp>
        <p:nvSpPr>
          <p:cNvPr id="6" name="Footer Placeholder 5">
            <a:extLst>
              <a:ext uri="{FF2B5EF4-FFF2-40B4-BE49-F238E27FC236}">
                <a16:creationId xmlns:a16="http://schemas.microsoft.com/office/drawing/2014/main" id="{84C7BA7D-A49C-6E4E-99A2-E705838FCC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EEC929-57A2-754E-AF5C-0308849B477D}"/>
              </a:ext>
            </a:extLst>
          </p:cNvPr>
          <p:cNvSpPr>
            <a:spLocks noGrp="1"/>
          </p:cNvSpPr>
          <p:nvPr>
            <p:ph type="sldNum" sz="quarter" idx="12"/>
          </p:nvPr>
        </p:nvSpPr>
        <p:spPr/>
        <p:txBody>
          <a:bodyPr/>
          <a:lstStyle/>
          <a:p>
            <a:fld id="{6E2B996E-DB3E-3A44-ABCB-7FD83FAA6882}" type="slidenum">
              <a:rPr lang="en-US" smtClean="0"/>
              <a:t>‹#›</a:t>
            </a:fld>
            <a:endParaRPr lang="en-US"/>
          </a:p>
        </p:txBody>
      </p:sp>
    </p:spTree>
    <p:extLst>
      <p:ext uri="{BB962C8B-B14F-4D97-AF65-F5344CB8AC3E}">
        <p14:creationId xmlns:p14="http://schemas.microsoft.com/office/powerpoint/2010/main" val="2559872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B28D33-9B7E-184C-B312-4C329DF535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00205E3-942C-1945-8168-F192DF95A5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AA82D44-E99D-FE4C-8F87-29539E0E3C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2FC09D-7EE2-F043-9D8A-798041A903F5}" type="datetimeFigureOut">
              <a:rPr lang="en-US" smtClean="0"/>
              <a:t>3/17/22</a:t>
            </a:fld>
            <a:endParaRPr lang="en-US"/>
          </a:p>
        </p:txBody>
      </p:sp>
      <p:sp>
        <p:nvSpPr>
          <p:cNvPr id="5" name="Footer Placeholder 4">
            <a:extLst>
              <a:ext uri="{FF2B5EF4-FFF2-40B4-BE49-F238E27FC236}">
                <a16:creationId xmlns:a16="http://schemas.microsoft.com/office/drawing/2014/main" id="{B8160DBD-2247-C448-8A8F-6BA15B8A03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5513B5C-0639-B943-957F-95662696E5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2B996E-DB3E-3A44-ABCB-7FD83FAA6882}" type="slidenum">
              <a:rPr lang="en-US" smtClean="0"/>
              <a:t>‹#›</a:t>
            </a:fld>
            <a:endParaRPr lang="en-US"/>
          </a:p>
        </p:txBody>
      </p:sp>
    </p:spTree>
    <p:extLst>
      <p:ext uri="{BB962C8B-B14F-4D97-AF65-F5344CB8AC3E}">
        <p14:creationId xmlns:p14="http://schemas.microsoft.com/office/powerpoint/2010/main" val="3669334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1524000" y="0"/>
            <a:ext cx="9144000" cy="45719"/>
          </a:xfrm>
        </p:spPr>
        <p:txBody>
          <a:bodyPr>
            <a:normAutofit fontScale="90000"/>
          </a:bodyPr>
          <a:lstStyle/>
          <a:p>
            <a:endParaRPr lang="en-US" dirty="0"/>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45719"/>
            <a:ext cx="12089080" cy="6766562"/>
          </a:xfrm>
          <a:solidFill>
            <a:schemeClr val="accent6">
              <a:lumMod val="20000"/>
              <a:lumOff val="80000"/>
            </a:schemeClr>
          </a:solidFill>
        </p:spPr>
        <p:txBody>
          <a:bodyPr/>
          <a:lstStyle/>
          <a:p>
            <a:endParaRPr lang="en-US" dirty="0"/>
          </a:p>
          <a:p>
            <a:endParaRPr lang="en-US" dirty="0"/>
          </a:p>
          <a:p>
            <a:endParaRPr lang="en-US" dirty="0"/>
          </a:p>
          <a:p>
            <a:endParaRPr lang="en-US" dirty="0"/>
          </a:p>
          <a:p>
            <a:endParaRPr lang="en-US" sz="3600" b="1" dirty="0">
              <a:solidFill>
                <a:srgbClr val="C00000"/>
              </a:solidFill>
              <a:latin typeface="Arial" panose="020B0604020202020204" pitchFamily="34" charset="0"/>
              <a:cs typeface="Arial" panose="020B0604020202020204" pitchFamily="34" charset="0"/>
            </a:endParaRPr>
          </a:p>
          <a:p>
            <a:r>
              <a:rPr lang="en-US" sz="3600" b="1" dirty="0">
                <a:solidFill>
                  <a:srgbClr val="C00000"/>
                </a:solidFill>
                <a:latin typeface="Arial" panose="020B0604020202020204" pitchFamily="34" charset="0"/>
                <a:cs typeface="Arial" panose="020B0604020202020204" pitchFamily="34" charset="0"/>
              </a:rPr>
              <a:t>DEFENCE PENSION REGULATIONS(DPR) - 2021</a:t>
            </a:r>
          </a:p>
          <a:p>
            <a:r>
              <a:rPr lang="en-US" sz="3600" b="1" dirty="0">
                <a:solidFill>
                  <a:srgbClr val="C00000"/>
                </a:solidFill>
                <a:latin typeface="Arial" panose="020B0604020202020204" pitchFamily="34" charset="0"/>
                <a:cs typeface="Arial" panose="020B0604020202020204" pitchFamily="34" charset="0"/>
              </a:rPr>
              <a:t>PROPOSED AMENDMENTS TO DPR 2008 </a:t>
            </a:r>
          </a:p>
        </p:txBody>
      </p:sp>
    </p:spTree>
    <p:extLst>
      <p:ext uri="{BB962C8B-B14F-4D97-AF65-F5344CB8AC3E}">
        <p14:creationId xmlns:p14="http://schemas.microsoft.com/office/powerpoint/2010/main" val="1809865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1" y="45720"/>
            <a:ext cx="12089079" cy="773677"/>
          </a:xfrm>
          <a:solidFill>
            <a:schemeClr val="accent5">
              <a:lumMod val="20000"/>
              <a:lumOff val="80000"/>
            </a:schemeClr>
          </a:solidFill>
        </p:spPr>
        <p:txBody>
          <a:bodyPr>
            <a:noAutofit/>
          </a:bodyPr>
          <a:lstStyle/>
          <a:p>
            <a:r>
              <a:rPr lang="en-US" sz="3600" b="1" u="sng" dirty="0">
                <a:solidFill>
                  <a:srgbClr val="C00000"/>
                </a:solidFill>
                <a:latin typeface="Arial" panose="020B0604020202020204" pitchFamily="34" charset="0"/>
                <a:cs typeface="Arial" panose="020B0604020202020204" pitchFamily="34" charset="0"/>
              </a:rPr>
              <a:t>Salient Features of Def Pen Regs - 2008</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985652"/>
            <a:ext cx="12089080" cy="5826628"/>
          </a:xfrm>
          <a:solidFill>
            <a:schemeClr val="accent5">
              <a:lumMod val="20000"/>
              <a:lumOff val="80000"/>
            </a:schemeClr>
          </a:solidFill>
        </p:spPr>
        <p:txBody>
          <a:bodyPr>
            <a:normAutofit fontScale="92500" lnSpcReduction="20000"/>
          </a:bodyPr>
          <a:lstStyle/>
          <a:p>
            <a:pPr marL="571500" indent="-571500" algn="l">
              <a:buFont typeface="Wingdings" pitchFamily="2" charset="2"/>
              <a:buChar char="v"/>
            </a:pPr>
            <a:r>
              <a:rPr lang="en-US" sz="3600" b="1" u="sng" dirty="0">
                <a:solidFill>
                  <a:srgbClr val="3427FF"/>
                </a:solidFill>
                <a:latin typeface="Arial" panose="020B0604020202020204" pitchFamily="34" charset="0"/>
                <a:cs typeface="Arial" panose="020B0604020202020204" pitchFamily="34" charset="0"/>
              </a:rPr>
              <a:t>Reg 36.</a:t>
            </a:r>
            <a:r>
              <a:rPr lang="en-US" sz="3600" dirty="0">
                <a:solidFill>
                  <a:srgbClr val="3427FF"/>
                </a:solidFill>
                <a:latin typeface="Arial" panose="020B0604020202020204" pitchFamily="34" charset="0"/>
                <a:cs typeface="Arial" panose="020B0604020202020204" pitchFamily="34" charset="0"/>
              </a:rPr>
              <a:t> </a:t>
            </a:r>
            <a:r>
              <a:rPr lang="en-US" sz="3600" b="1" dirty="0">
                <a:solidFill>
                  <a:srgbClr val="3427FF"/>
                </a:solidFill>
                <a:latin typeface="Arial" panose="020B0604020202020204" pitchFamily="34" charset="0"/>
                <a:cs typeface="Arial" panose="020B0604020202020204" pitchFamily="34" charset="0"/>
              </a:rPr>
              <a:t>Ceiling of 33 years for full pension removed. Pension = (Reckonable emoluments) 2 </a:t>
            </a:r>
          </a:p>
          <a:p>
            <a:pPr algn="l"/>
            <a:r>
              <a:rPr lang="en-US" sz="3600" b="1" dirty="0">
                <a:solidFill>
                  <a:srgbClr val="3427FF"/>
                </a:solidFill>
                <a:latin typeface="Arial" panose="020B0604020202020204" pitchFamily="34" charset="0"/>
                <a:cs typeface="Arial" panose="020B0604020202020204" pitchFamily="34" charset="0"/>
              </a:rPr>
              <a:t>     or (Average RE drawn during last 10 months)/2 whichever is beneficial but not to exceed </a:t>
            </a:r>
            <a:r>
              <a:rPr lang="en-US" sz="3600" b="1" i="1" u="sng" dirty="0">
                <a:solidFill>
                  <a:srgbClr val="B800FF"/>
                </a:solidFill>
                <a:latin typeface="Arial" panose="020B0604020202020204" pitchFamily="34" charset="0"/>
                <a:cs typeface="Arial" panose="020B0604020202020204" pitchFamily="34" charset="0"/>
              </a:rPr>
              <a:t>maximum ceiling (of Service Chiefs)</a:t>
            </a:r>
          </a:p>
          <a:p>
            <a:pPr algn="l"/>
            <a:r>
              <a:rPr lang="en-US" sz="3600" b="1" dirty="0">
                <a:solidFill>
                  <a:srgbClr val="FF0000"/>
                </a:solidFill>
                <a:latin typeface="Arial" panose="020B0604020202020204" pitchFamily="34" charset="0"/>
                <a:cs typeface="Arial" panose="020B0604020202020204" pitchFamily="34" charset="0"/>
              </a:rPr>
              <a:t>    </a:t>
            </a:r>
            <a:r>
              <a:rPr lang="en-US" sz="3600" b="1" dirty="0">
                <a:solidFill>
                  <a:srgbClr val="002060"/>
                </a:solidFill>
                <a:latin typeface="Arial" panose="020B0604020202020204" pitchFamily="34" charset="0"/>
                <a:cs typeface="Arial" panose="020B0604020202020204" pitchFamily="34" charset="0"/>
              </a:rPr>
              <a:t>(done to ensure AMC, AD Corps and RVC officers do NOT draw more pension than Service Chiefs / Cab </a:t>
            </a:r>
            <a:r>
              <a:rPr lang="en-US" sz="3600" b="1" dirty="0" err="1">
                <a:solidFill>
                  <a:srgbClr val="002060"/>
                </a:solidFill>
                <a:latin typeface="Arial" panose="020B0604020202020204" pitchFamily="34" charset="0"/>
                <a:cs typeface="Arial" panose="020B0604020202020204" pitchFamily="34" charset="0"/>
              </a:rPr>
              <a:t>Secy</a:t>
            </a:r>
            <a:r>
              <a:rPr lang="en-US" sz="3600" b="1" dirty="0">
                <a:solidFill>
                  <a:srgbClr val="002060"/>
                </a:solidFill>
                <a:latin typeface="Arial" panose="020B0604020202020204" pitchFamily="34" charset="0"/>
                <a:cs typeface="Arial" panose="020B0604020202020204" pitchFamily="34" charset="0"/>
              </a:rPr>
              <a:t>) </a:t>
            </a:r>
          </a:p>
          <a:p>
            <a:pPr algn="l"/>
            <a:r>
              <a:rPr lang="en-US" sz="3600" b="1" dirty="0">
                <a:solidFill>
                  <a:schemeClr val="accent6">
                    <a:lumMod val="75000"/>
                  </a:schemeClr>
                </a:solidFill>
                <a:latin typeface="Arial" panose="020B0604020202020204" pitchFamily="34" charset="0"/>
                <a:cs typeface="Arial" panose="020B0604020202020204" pitchFamily="34" charset="0"/>
              </a:rPr>
              <a:t>DGAFMS = Matrix Pay is Rs 2,25,000</a:t>
            </a:r>
          </a:p>
          <a:p>
            <a:pPr algn="l"/>
            <a:r>
              <a:rPr lang="en-US" sz="3600" b="1" dirty="0">
                <a:solidFill>
                  <a:schemeClr val="accent6">
                    <a:lumMod val="75000"/>
                  </a:schemeClr>
                </a:solidFill>
                <a:latin typeface="Arial" panose="020B0604020202020204" pitchFamily="34" charset="0"/>
                <a:cs typeface="Arial" panose="020B0604020202020204" pitchFamily="34" charset="0"/>
              </a:rPr>
              <a:t>NPA @ 25%.                      Rs    45,000</a:t>
            </a:r>
          </a:p>
          <a:p>
            <a:pPr algn="l"/>
            <a:r>
              <a:rPr lang="en-US" sz="3600" b="1" dirty="0">
                <a:solidFill>
                  <a:schemeClr val="accent6">
                    <a:lumMod val="75000"/>
                  </a:schemeClr>
                </a:solidFill>
                <a:latin typeface="Arial" panose="020B0604020202020204" pitchFamily="34" charset="0"/>
                <a:cs typeface="Arial" panose="020B0604020202020204" pitchFamily="34" charset="0"/>
              </a:rPr>
              <a:t>Total Pay.                          Rs 2,70,000 but restricted to </a:t>
            </a:r>
          </a:p>
          <a:p>
            <a:pPr algn="l"/>
            <a:r>
              <a:rPr lang="en-US" sz="3600" b="1" dirty="0">
                <a:solidFill>
                  <a:schemeClr val="accent6">
                    <a:lumMod val="75000"/>
                  </a:schemeClr>
                </a:solidFill>
                <a:latin typeface="Arial" panose="020B0604020202020204" pitchFamily="34" charset="0"/>
                <a:cs typeface="Arial" panose="020B0604020202020204" pitchFamily="34" charset="0"/>
              </a:rPr>
              <a:t>                                           Rs 2,50,00</a:t>
            </a:r>
          </a:p>
          <a:p>
            <a:pPr algn="l"/>
            <a:r>
              <a:rPr lang="en-US" sz="3600" b="1" u="sng" dirty="0">
                <a:solidFill>
                  <a:srgbClr val="002060"/>
                </a:solidFill>
                <a:latin typeface="Arial" panose="020B0604020202020204" pitchFamily="34" charset="0"/>
                <a:cs typeface="Arial" panose="020B0604020202020204" pitchFamily="34" charset="0"/>
              </a:rPr>
              <a:t>Reg 37 (a).Disability element</a:t>
            </a:r>
            <a:r>
              <a:rPr lang="en-US" sz="3600" u="sng" dirty="0">
                <a:solidFill>
                  <a:srgbClr val="002060"/>
                </a:solidFill>
                <a:latin typeface="Arial" panose="020B0604020202020204" pitchFamily="34" charset="0"/>
                <a:cs typeface="Arial" panose="020B0604020202020204" pitchFamily="34" charset="0"/>
              </a:rPr>
              <a:t>.</a:t>
            </a:r>
            <a:r>
              <a:rPr lang="en-US" sz="3600" dirty="0">
                <a:solidFill>
                  <a:srgbClr val="002060"/>
                </a:solidFill>
                <a:latin typeface="Arial" panose="020B0604020202020204" pitchFamily="34" charset="0"/>
                <a:cs typeface="Arial" panose="020B0604020202020204" pitchFamily="34" charset="0"/>
              </a:rPr>
              <a:t> </a:t>
            </a:r>
            <a:r>
              <a:rPr lang="en-US" sz="3600" b="1" dirty="0" err="1">
                <a:solidFill>
                  <a:srgbClr val="002060"/>
                </a:solidFill>
                <a:latin typeface="Arial" panose="020B0604020202020204" pitchFamily="34" charset="0"/>
                <a:cs typeface="Arial" panose="020B0604020202020204" pitchFamily="34" charset="0"/>
              </a:rPr>
              <a:t>Authorised</a:t>
            </a:r>
            <a:r>
              <a:rPr lang="en-US" sz="3600" b="1" dirty="0">
                <a:solidFill>
                  <a:srgbClr val="002060"/>
                </a:solidFill>
                <a:latin typeface="Arial" panose="020B0604020202020204" pitchFamily="34" charset="0"/>
                <a:cs typeface="Arial" panose="020B0604020202020204" pitchFamily="34" charset="0"/>
              </a:rPr>
              <a:t> to PMR personnel </a:t>
            </a:r>
            <a:r>
              <a:rPr lang="en-US" sz="3600" b="1" dirty="0">
                <a:solidFill>
                  <a:srgbClr val="FF0000"/>
                </a:solidFill>
                <a:latin typeface="Arial" panose="020B0604020202020204" pitchFamily="34" charset="0"/>
                <a:cs typeface="Arial" panose="020B0604020202020204" pitchFamily="34" charset="0"/>
              </a:rPr>
              <a:t>(due to intervention of courts of law)</a:t>
            </a:r>
            <a:endParaRPr lang="en-US" sz="3600" b="1" u="sng"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5059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1" y="45720"/>
            <a:ext cx="12089079" cy="773677"/>
          </a:xfrm>
          <a:solidFill>
            <a:schemeClr val="accent4">
              <a:lumMod val="20000"/>
              <a:lumOff val="80000"/>
            </a:schemeClr>
          </a:solidFill>
        </p:spPr>
        <p:txBody>
          <a:bodyPr>
            <a:noAutofit/>
          </a:bodyPr>
          <a:lstStyle/>
          <a:p>
            <a:r>
              <a:rPr lang="en-US" sz="3600" b="1" u="sng" dirty="0">
                <a:solidFill>
                  <a:srgbClr val="C00000"/>
                </a:solidFill>
                <a:latin typeface="Arial" panose="020B0604020202020204" pitchFamily="34" charset="0"/>
                <a:cs typeface="Arial" panose="020B0604020202020204" pitchFamily="34" charset="0"/>
              </a:rPr>
              <a:t>Salient Features of Def Pen Regs - 2008</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985652"/>
            <a:ext cx="12089080" cy="5826628"/>
          </a:xfrm>
          <a:solidFill>
            <a:schemeClr val="accent4">
              <a:lumMod val="20000"/>
              <a:lumOff val="80000"/>
            </a:schemeClr>
          </a:solidFill>
        </p:spPr>
        <p:txBody>
          <a:bodyPr>
            <a:normAutofit/>
          </a:bodyPr>
          <a:lstStyle/>
          <a:p>
            <a:pPr marL="571500" indent="-571500" algn="l">
              <a:buFont typeface="Wingdings" pitchFamily="2" charset="2"/>
              <a:buChar char="v"/>
            </a:pPr>
            <a:r>
              <a:rPr lang="en-US" sz="3600" b="1" u="sng" dirty="0">
                <a:solidFill>
                  <a:srgbClr val="3427FF"/>
                </a:solidFill>
                <a:latin typeface="Arial" panose="020B0604020202020204" pitchFamily="34" charset="0"/>
                <a:cs typeface="Arial" panose="020B0604020202020204" pitchFamily="34" charset="0"/>
              </a:rPr>
              <a:t>Reg 37(c).Broad Banding Benefit to Disabled Soldiers</a:t>
            </a:r>
            <a:r>
              <a:rPr lang="en-US" sz="3600" b="1" u="sng" dirty="0">
                <a:solidFill>
                  <a:srgbClr val="FF0000"/>
                </a:solidFill>
                <a:latin typeface="Arial" panose="020B0604020202020204" pitchFamily="34" charset="0"/>
                <a:cs typeface="Arial" panose="020B0604020202020204" pitchFamily="34" charset="0"/>
              </a:rPr>
              <a:t>.(Existing benefit)</a:t>
            </a:r>
          </a:p>
          <a:p>
            <a:pPr marL="571500" indent="-571500" algn="l">
              <a:buFont typeface="Wingdings" pitchFamily="2" charset="2"/>
              <a:buChar char="v"/>
            </a:pPr>
            <a:r>
              <a:rPr lang="en-US" sz="3600" b="1" u="sng" dirty="0">
                <a:solidFill>
                  <a:srgbClr val="B800FF"/>
                </a:solidFill>
                <a:latin typeface="Arial" panose="020B0604020202020204" pitchFamily="34" charset="0"/>
                <a:cs typeface="Arial" panose="020B0604020202020204" pitchFamily="34" charset="0"/>
              </a:rPr>
              <a:t>Reg 52. Post 2006 </a:t>
            </a:r>
            <a:r>
              <a:rPr lang="en-US" sz="3600" b="1" u="sng" dirty="0" err="1">
                <a:solidFill>
                  <a:srgbClr val="B800FF"/>
                </a:solidFill>
                <a:latin typeface="Arial" panose="020B0604020202020204" pitchFamily="34" charset="0"/>
                <a:cs typeface="Arial" panose="020B0604020202020204" pitchFamily="34" charset="0"/>
              </a:rPr>
              <a:t>Hony</a:t>
            </a:r>
            <a:r>
              <a:rPr lang="en-US" sz="3600" b="1" u="sng" dirty="0">
                <a:solidFill>
                  <a:srgbClr val="B800FF"/>
                </a:solidFill>
                <a:latin typeface="Arial" panose="020B0604020202020204" pitchFamily="34" charset="0"/>
                <a:cs typeface="Arial" panose="020B0604020202020204" pitchFamily="34" charset="0"/>
              </a:rPr>
              <a:t> Nb </a:t>
            </a:r>
            <a:r>
              <a:rPr lang="en-US" sz="3600" b="1" u="sng" dirty="0" err="1">
                <a:solidFill>
                  <a:srgbClr val="B800FF"/>
                </a:solidFill>
                <a:latin typeface="Arial" panose="020B0604020202020204" pitchFamily="34" charset="0"/>
                <a:cs typeface="Arial" panose="020B0604020202020204" pitchFamily="34" charset="0"/>
              </a:rPr>
              <a:t>Subs.</a:t>
            </a:r>
            <a:r>
              <a:rPr lang="en-US" sz="3600" b="1" dirty="0" err="1">
                <a:solidFill>
                  <a:srgbClr val="B800FF"/>
                </a:solidFill>
                <a:latin typeface="Arial" panose="020B0604020202020204" pitchFamily="34" charset="0"/>
                <a:cs typeface="Arial" panose="020B0604020202020204" pitchFamily="34" charset="0"/>
              </a:rPr>
              <a:t>Pension</a:t>
            </a:r>
            <a:r>
              <a:rPr lang="en-US" sz="3600" b="1" dirty="0">
                <a:solidFill>
                  <a:srgbClr val="B800FF"/>
                </a:solidFill>
                <a:latin typeface="Arial" panose="020B0604020202020204" pitchFamily="34" charset="0"/>
                <a:cs typeface="Arial" panose="020B0604020202020204" pitchFamily="34" charset="0"/>
              </a:rPr>
              <a:t> of Nb Sub</a:t>
            </a:r>
          </a:p>
          <a:p>
            <a:pPr marL="571500" indent="-571500" algn="l">
              <a:buFont typeface="Wingdings" pitchFamily="2" charset="2"/>
              <a:buChar char="v"/>
            </a:pPr>
            <a:r>
              <a:rPr lang="en-US" sz="3600" b="1" u="sng" dirty="0">
                <a:solidFill>
                  <a:srgbClr val="002060"/>
                </a:solidFill>
                <a:latin typeface="Arial" panose="020B0604020202020204" pitchFamily="34" charset="0"/>
                <a:cs typeface="Arial" panose="020B0604020202020204" pitchFamily="34" charset="0"/>
              </a:rPr>
              <a:t> Special Pension</a:t>
            </a:r>
            <a:r>
              <a:rPr lang="en-US" sz="3600" b="1" dirty="0">
                <a:solidFill>
                  <a:srgbClr val="002060"/>
                </a:solidFill>
                <a:latin typeface="Arial" panose="020B0604020202020204" pitchFamily="34" charset="0"/>
                <a:cs typeface="Arial" panose="020B0604020202020204" pitchFamily="34" charset="0"/>
              </a:rPr>
              <a:t>. Service 10 or more years but less than 15 yrs. Special Gratuity if service less than 10 </a:t>
            </a:r>
            <a:r>
              <a:rPr lang="en-US" sz="3600" b="1" dirty="0" err="1">
                <a:solidFill>
                  <a:srgbClr val="002060"/>
                </a:solidFill>
                <a:latin typeface="Arial" panose="020B0604020202020204" pitchFamily="34" charset="0"/>
                <a:cs typeface="Arial" panose="020B0604020202020204" pitchFamily="34" charset="0"/>
              </a:rPr>
              <a:t>yrs</a:t>
            </a:r>
            <a:endParaRPr lang="en-US" sz="3600" b="1" dirty="0">
              <a:solidFill>
                <a:srgbClr val="002060"/>
              </a:solidFill>
              <a:latin typeface="Arial" panose="020B0604020202020204" pitchFamily="34" charset="0"/>
              <a:cs typeface="Arial" panose="020B0604020202020204" pitchFamily="34" charset="0"/>
            </a:endParaRPr>
          </a:p>
          <a:p>
            <a:pPr marL="571500" indent="-571500" algn="l">
              <a:buFont typeface="Wingdings" pitchFamily="2" charset="2"/>
              <a:buChar char="v"/>
            </a:pPr>
            <a:r>
              <a:rPr lang="en-US" sz="3600" b="1" u="sng" dirty="0">
                <a:solidFill>
                  <a:srgbClr val="002060"/>
                </a:solidFill>
                <a:latin typeface="Arial" panose="020B0604020202020204" pitchFamily="34" charset="0"/>
                <a:cs typeface="Arial" panose="020B0604020202020204" pitchFamily="34" charset="0"/>
              </a:rPr>
              <a:t>Reg 59.</a:t>
            </a:r>
            <a:r>
              <a:rPr lang="en-US" sz="3600" b="1" dirty="0">
                <a:solidFill>
                  <a:srgbClr val="002060"/>
                </a:solidFill>
                <a:latin typeface="Arial" panose="020B0604020202020204" pitchFamily="34" charset="0"/>
                <a:cs typeface="Arial" panose="020B0604020202020204" pitchFamily="34" charset="0"/>
              </a:rPr>
              <a:t>For those in service on or after 04 Jan 2019 invalided with service less than 10 years being NA-NA and unfit for civil service also granted invalid pension</a:t>
            </a:r>
            <a:r>
              <a:rPr lang="en-US" sz="3600" b="1" dirty="0">
                <a:solidFill>
                  <a:srgbClr val="FF005B"/>
                </a:solidFill>
                <a:latin typeface="Arial" panose="020B0604020202020204" pitchFamily="34" charset="0"/>
                <a:cs typeface="Arial" panose="020B0604020202020204" pitchFamily="34" charset="0"/>
              </a:rPr>
              <a:t> </a:t>
            </a:r>
            <a:r>
              <a:rPr lang="en-US" sz="3600" b="1" i="1" u="sng" dirty="0">
                <a:solidFill>
                  <a:srgbClr val="FF005B"/>
                </a:solidFill>
                <a:latin typeface="Arial" panose="020B0604020202020204" pitchFamily="34" charset="0"/>
                <a:cs typeface="Arial" panose="020B0604020202020204" pitchFamily="34" charset="0"/>
              </a:rPr>
              <a:t>(due to intervention of courts of law)</a:t>
            </a:r>
          </a:p>
        </p:txBody>
      </p:sp>
    </p:spTree>
    <p:extLst>
      <p:ext uri="{BB962C8B-B14F-4D97-AF65-F5344CB8AC3E}">
        <p14:creationId xmlns:p14="http://schemas.microsoft.com/office/powerpoint/2010/main" val="83087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1" y="45720"/>
            <a:ext cx="12089079" cy="773677"/>
          </a:xfrm>
          <a:solidFill>
            <a:schemeClr val="accent6">
              <a:lumMod val="20000"/>
              <a:lumOff val="80000"/>
            </a:schemeClr>
          </a:solidFill>
        </p:spPr>
        <p:txBody>
          <a:bodyPr>
            <a:noAutofit/>
          </a:bodyPr>
          <a:lstStyle/>
          <a:p>
            <a:r>
              <a:rPr lang="en-US" sz="3600" b="1" u="sng" dirty="0">
                <a:solidFill>
                  <a:srgbClr val="C00000"/>
                </a:solidFill>
                <a:latin typeface="Arial" panose="020B0604020202020204" pitchFamily="34" charset="0"/>
                <a:cs typeface="Arial" panose="020B0604020202020204" pitchFamily="34" charset="0"/>
              </a:rPr>
              <a:t>Reg 59: Invalid Pension: NA–NA Cases</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985652"/>
            <a:ext cx="12089080" cy="5826628"/>
          </a:xfrm>
          <a:solidFill>
            <a:schemeClr val="accent6">
              <a:lumMod val="20000"/>
              <a:lumOff val="80000"/>
            </a:schemeClr>
          </a:solidFill>
        </p:spPr>
        <p:txBody>
          <a:bodyPr>
            <a:normAutofit/>
          </a:bodyPr>
          <a:lstStyle/>
          <a:p>
            <a:pPr marL="571500" indent="-571500" algn="l">
              <a:buFont typeface="Wingdings" pitchFamily="2" charset="2"/>
              <a:buChar char="Ø"/>
            </a:pPr>
            <a:r>
              <a:rPr lang="en-US" sz="3600" b="1" u="sng" dirty="0">
                <a:solidFill>
                  <a:srgbClr val="3427FF"/>
                </a:solidFill>
                <a:latin typeface="Arial" panose="020B0604020202020204" pitchFamily="34" charset="0"/>
                <a:cs typeface="Arial" panose="020B0604020202020204" pitchFamily="34" charset="0"/>
              </a:rPr>
              <a:t>Retirees Prior to 04 Jan 2019. </a:t>
            </a:r>
            <a:r>
              <a:rPr lang="en-US" sz="3600" b="1" dirty="0">
                <a:solidFill>
                  <a:srgbClr val="3427FF"/>
                </a:solidFill>
                <a:latin typeface="Arial" panose="020B0604020202020204" pitchFamily="34" charset="0"/>
                <a:cs typeface="Arial" panose="020B0604020202020204" pitchFamily="34" charset="0"/>
              </a:rPr>
              <a:t>Invalid pension only if service is 10 years. Otherwise invalid gratuity.</a:t>
            </a:r>
          </a:p>
          <a:p>
            <a:pPr marL="571500" indent="-571500" algn="l">
              <a:buFont typeface="Wingdings" pitchFamily="2" charset="2"/>
              <a:buChar char="Ø"/>
            </a:pPr>
            <a:r>
              <a:rPr lang="en-US" sz="3600" b="1" u="sng" dirty="0">
                <a:solidFill>
                  <a:srgbClr val="3427FF"/>
                </a:solidFill>
                <a:latin typeface="Arial" panose="020B0604020202020204" pitchFamily="34" charset="0"/>
                <a:cs typeface="Arial" panose="020B0604020202020204" pitchFamily="34" charset="0"/>
              </a:rPr>
              <a:t>Retirees on or After 04 Jan 2019.</a:t>
            </a:r>
            <a:r>
              <a:rPr lang="en-US" sz="3600" b="1" dirty="0">
                <a:solidFill>
                  <a:srgbClr val="3427FF"/>
                </a:solidFill>
                <a:latin typeface="Arial" panose="020B0604020202020204" pitchFamily="34" charset="0"/>
                <a:cs typeface="Arial" panose="020B0604020202020204" pitchFamily="34" charset="0"/>
              </a:rPr>
              <a:t> Even one day service is good enough to get Invalid pension provided unfit for civil employment </a:t>
            </a:r>
            <a:r>
              <a:rPr lang="en-US" sz="3600" b="1" dirty="0">
                <a:solidFill>
                  <a:srgbClr val="FF0000"/>
                </a:solidFill>
                <a:latin typeface="Arial" panose="020B0604020202020204" pitchFamily="34" charset="0"/>
                <a:cs typeface="Arial" panose="020B0604020202020204" pitchFamily="34" charset="0"/>
              </a:rPr>
              <a:t>(due to intervention of courts of law)</a:t>
            </a:r>
            <a:endParaRPr lang="en-US" sz="3600" b="1" u="sng"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5868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2" y="45720"/>
            <a:ext cx="12089079" cy="1438696"/>
          </a:xfrm>
          <a:solidFill>
            <a:schemeClr val="accent6">
              <a:lumMod val="20000"/>
              <a:lumOff val="80000"/>
            </a:schemeClr>
          </a:solidFill>
        </p:spPr>
        <p:txBody>
          <a:bodyPr>
            <a:noAutofit/>
          </a:bodyPr>
          <a:lstStyle/>
          <a:p>
            <a:br>
              <a:rPr lang="en-US" sz="3600" b="1" u="sng" dirty="0">
                <a:solidFill>
                  <a:srgbClr val="C00000"/>
                </a:solidFill>
                <a:latin typeface="Arial" panose="020B0604020202020204" pitchFamily="34" charset="0"/>
                <a:cs typeface="Arial" panose="020B0604020202020204" pitchFamily="34" charset="0"/>
              </a:rPr>
            </a:br>
            <a:br>
              <a:rPr lang="en-US" sz="3600" b="1" u="sng" dirty="0">
                <a:solidFill>
                  <a:srgbClr val="C00000"/>
                </a:solidFill>
                <a:latin typeface="Arial" panose="020B0604020202020204" pitchFamily="34" charset="0"/>
                <a:cs typeface="Arial" panose="020B0604020202020204" pitchFamily="34" charset="0"/>
              </a:rPr>
            </a:br>
            <a:r>
              <a:rPr lang="en-US" sz="3600" b="1" u="sng" dirty="0">
                <a:solidFill>
                  <a:srgbClr val="C00000"/>
                </a:solidFill>
                <a:latin typeface="Arial" panose="020B0604020202020204" pitchFamily="34" charset="0"/>
                <a:cs typeface="Arial" panose="020B0604020202020204" pitchFamily="34" charset="0"/>
              </a:rPr>
              <a:t>Enhanced Rate of Ordinary Family Pension</a:t>
            </a:r>
            <a:br>
              <a:rPr lang="en-US" sz="3600" b="1" u="sng" dirty="0">
                <a:solidFill>
                  <a:srgbClr val="3427FF"/>
                </a:solidFill>
                <a:latin typeface="Arial" panose="020B0604020202020204" pitchFamily="34" charset="0"/>
                <a:cs typeface="Arial" panose="020B0604020202020204" pitchFamily="34" charset="0"/>
              </a:rPr>
            </a:br>
            <a:endParaRPr lang="en-US" sz="3600" b="1" u="sng" dirty="0">
              <a:solidFill>
                <a:srgbClr val="C00000"/>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1484416"/>
            <a:ext cx="12089080" cy="5327864"/>
          </a:xfrm>
          <a:solidFill>
            <a:schemeClr val="accent6">
              <a:lumMod val="20000"/>
              <a:lumOff val="80000"/>
            </a:schemeClr>
          </a:solidFill>
        </p:spPr>
        <p:txBody>
          <a:bodyPr>
            <a:normAutofit/>
          </a:bodyPr>
          <a:lstStyle/>
          <a:p>
            <a:pPr algn="just"/>
            <a:r>
              <a:rPr lang="en-US" sz="3600" b="1" u="sng" dirty="0">
                <a:solidFill>
                  <a:srgbClr val="3427FF"/>
                </a:solidFill>
                <a:latin typeface="Arial" panose="020B0604020202020204" pitchFamily="34" charset="0"/>
                <a:cs typeface="Arial" panose="020B0604020202020204" pitchFamily="34" charset="0"/>
              </a:rPr>
              <a:t>Reg 64 (b)(</a:t>
            </a:r>
            <a:r>
              <a:rPr lang="en-US" sz="3600" b="1" u="sng" dirty="0" err="1">
                <a:solidFill>
                  <a:srgbClr val="3427FF"/>
                </a:solidFill>
                <a:latin typeface="Arial" panose="020B0604020202020204" pitchFamily="34" charset="0"/>
                <a:cs typeface="Arial" panose="020B0604020202020204" pitchFamily="34" charset="0"/>
              </a:rPr>
              <a:t>i</a:t>
            </a:r>
            <a:r>
              <a:rPr lang="en-US" sz="3600" b="1" u="sng" dirty="0">
                <a:solidFill>
                  <a:srgbClr val="3427FF"/>
                </a:solidFill>
                <a:latin typeface="Arial" panose="020B0604020202020204" pitchFamily="34" charset="0"/>
                <a:cs typeface="Arial" panose="020B0604020202020204" pitchFamily="34" charset="0"/>
              </a:rPr>
              <a:t>)</a:t>
            </a:r>
          </a:p>
          <a:p>
            <a:pPr marL="571500" indent="-571500" algn="just">
              <a:buFont typeface="Wingdings" pitchFamily="2" charset="2"/>
              <a:buChar char="ü"/>
            </a:pPr>
            <a:r>
              <a:rPr lang="en-US" sz="3600" b="1" u="sng" dirty="0">
                <a:solidFill>
                  <a:srgbClr val="3427FF"/>
                </a:solidFill>
                <a:latin typeface="Arial" panose="020B0604020202020204" pitchFamily="34" charset="0"/>
                <a:cs typeface="Arial" panose="020B0604020202020204" pitchFamily="34" charset="0"/>
              </a:rPr>
              <a:t> Pre- Jan 2006.</a:t>
            </a:r>
            <a:r>
              <a:rPr lang="en-US" sz="3600" dirty="0">
                <a:solidFill>
                  <a:srgbClr val="3427FF"/>
                </a:solidFill>
                <a:latin typeface="Arial" panose="020B0604020202020204" pitchFamily="34" charset="0"/>
                <a:cs typeface="Arial" panose="020B0604020202020204" pitchFamily="34" charset="0"/>
              </a:rPr>
              <a:t> </a:t>
            </a:r>
            <a:r>
              <a:rPr lang="en-US" sz="3600" b="1" dirty="0">
                <a:solidFill>
                  <a:srgbClr val="3427FF"/>
                </a:solidFill>
                <a:latin typeface="Arial" panose="020B0604020202020204" pitchFamily="34" charset="0"/>
                <a:cs typeface="Arial" panose="020B0604020202020204" pitchFamily="34" charset="0"/>
              </a:rPr>
              <a:t>Enhanced Rate – 7 years if service is </a:t>
            </a:r>
            <a:r>
              <a:rPr lang="en-US" sz="3600" b="1" i="1" u="sng" dirty="0">
                <a:solidFill>
                  <a:srgbClr val="3427FF"/>
                </a:solidFill>
                <a:latin typeface="Arial" panose="020B0604020202020204" pitchFamily="34" charset="0"/>
                <a:cs typeface="Arial" panose="020B0604020202020204" pitchFamily="34" charset="0"/>
              </a:rPr>
              <a:t>not less than 7 years </a:t>
            </a:r>
            <a:r>
              <a:rPr lang="en-US" sz="3600" b="1" dirty="0">
                <a:solidFill>
                  <a:srgbClr val="3427FF"/>
                </a:solidFill>
                <a:latin typeface="Arial" panose="020B0604020202020204" pitchFamily="34" charset="0"/>
                <a:cs typeface="Arial" panose="020B0604020202020204" pitchFamily="34" charset="0"/>
              </a:rPr>
              <a:t>or age of soldier is 67 years whichever is earlier</a:t>
            </a:r>
            <a:r>
              <a:rPr lang="en-US" sz="3600" b="1" u="sng" dirty="0">
                <a:solidFill>
                  <a:srgbClr val="3427FF"/>
                </a:solidFill>
                <a:latin typeface="Arial" panose="020B0604020202020204" pitchFamily="34" charset="0"/>
                <a:cs typeface="Arial" panose="020B0604020202020204" pitchFamily="34" charset="0"/>
              </a:rPr>
              <a:t> </a:t>
            </a:r>
            <a:endParaRPr lang="en-US" sz="3600" b="1" u="sng" dirty="0">
              <a:solidFill>
                <a:srgbClr val="B800FF"/>
              </a:solidFill>
              <a:latin typeface="Arial" panose="020B0604020202020204" pitchFamily="34" charset="0"/>
              <a:cs typeface="Arial" panose="020B0604020202020204" pitchFamily="34" charset="0"/>
            </a:endParaRPr>
          </a:p>
          <a:p>
            <a:pPr marL="571500" indent="-571500" algn="just">
              <a:buFont typeface="Wingdings" pitchFamily="2" charset="2"/>
              <a:buChar char="ü"/>
            </a:pPr>
            <a:r>
              <a:rPr lang="en-US" sz="3600" b="1" u="sng" dirty="0">
                <a:solidFill>
                  <a:srgbClr val="B800FF"/>
                </a:solidFill>
                <a:latin typeface="Arial" panose="020B0604020202020204" pitchFamily="34" charset="0"/>
                <a:cs typeface="Arial" panose="020B0604020202020204" pitchFamily="34" charset="0"/>
              </a:rPr>
              <a:t>Died in Harness between 01 Jan 2006 and 30 Sep 2019 but with service not less than 7 years. </a:t>
            </a:r>
            <a:r>
              <a:rPr lang="en-US" sz="3600" b="1" dirty="0">
                <a:solidFill>
                  <a:srgbClr val="B800FF"/>
                </a:solidFill>
                <a:latin typeface="Arial" panose="020B0604020202020204" pitchFamily="34" charset="0"/>
                <a:cs typeface="Arial" panose="020B0604020202020204" pitchFamily="34" charset="0"/>
              </a:rPr>
              <a:t>Enhanced Rate for 10 years</a:t>
            </a:r>
            <a:endParaRPr lang="en-US" sz="3600" b="1" dirty="0">
              <a:solidFill>
                <a:srgbClr val="002060"/>
              </a:solidFill>
              <a:latin typeface="Arial" panose="020B0604020202020204" pitchFamily="34" charset="0"/>
              <a:cs typeface="Arial" panose="020B0604020202020204" pitchFamily="34" charset="0"/>
            </a:endParaRPr>
          </a:p>
          <a:p>
            <a:pPr marL="571500" indent="-571500" algn="just">
              <a:buFont typeface="Wingdings" pitchFamily="2" charset="2"/>
              <a:buChar char="ü"/>
            </a:pPr>
            <a:r>
              <a:rPr lang="en-US" sz="3600" b="1" u="sng" dirty="0">
                <a:solidFill>
                  <a:srgbClr val="002060"/>
                </a:solidFill>
                <a:latin typeface="Arial" panose="020B0604020202020204" pitchFamily="34" charset="0"/>
                <a:cs typeface="Arial" panose="020B0604020202020204" pitchFamily="34" charset="0"/>
              </a:rPr>
              <a:t>Died in Harness on or After 01 Oct 2019</a:t>
            </a:r>
            <a:r>
              <a:rPr lang="en-US" sz="3600" b="1" dirty="0">
                <a:solidFill>
                  <a:srgbClr val="002060"/>
                </a:solidFill>
                <a:latin typeface="Arial" panose="020B0604020202020204" pitchFamily="34" charset="0"/>
                <a:cs typeface="Arial" panose="020B0604020202020204" pitchFamily="34" charset="0"/>
              </a:rPr>
              <a:t>. Even service of one day is enough to get Enhanced Rate</a:t>
            </a:r>
          </a:p>
        </p:txBody>
      </p:sp>
    </p:spTree>
    <p:extLst>
      <p:ext uri="{BB962C8B-B14F-4D97-AF65-F5344CB8AC3E}">
        <p14:creationId xmlns:p14="http://schemas.microsoft.com/office/powerpoint/2010/main" val="3004869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45721"/>
            <a:ext cx="12089079" cy="654924"/>
          </a:xfrm>
          <a:solidFill>
            <a:schemeClr val="accent5">
              <a:lumMod val="20000"/>
              <a:lumOff val="80000"/>
            </a:schemeClr>
          </a:solidFill>
        </p:spPr>
        <p:txBody>
          <a:bodyPr anchor="t">
            <a:noAutofit/>
          </a:bodyPr>
          <a:lstStyle/>
          <a:p>
            <a:r>
              <a:rPr lang="en-US" sz="3600" b="1" u="sng" dirty="0">
                <a:solidFill>
                  <a:srgbClr val="C00000"/>
                </a:solidFill>
                <a:latin typeface="Arial" panose="020B0604020202020204" pitchFamily="34" charset="0"/>
                <a:cs typeface="Arial" panose="020B0604020202020204" pitchFamily="34" charset="0"/>
              </a:rPr>
              <a:t>Reg 66(v): Family</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831273"/>
            <a:ext cx="12089080" cy="5981007"/>
          </a:xfrm>
          <a:solidFill>
            <a:schemeClr val="accent5">
              <a:lumMod val="20000"/>
              <a:lumOff val="80000"/>
            </a:schemeClr>
          </a:solidFill>
        </p:spPr>
        <p:txBody>
          <a:bodyPr>
            <a:normAutofit lnSpcReduction="10000"/>
          </a:bodyPr>
          <a:lstStyle/>
          <a:p>
            <a:pPr marL="571500" indent="-571500" algn="l">
              <a:buFont typeface="Wingdings" pitchFamily="2" charset="2"/>
              <a:buChar char="v"/>
            </a:pPr>
            <a:r>
              <a:rPr lang="en-US" sz="3600" b="1" u="sng" dirty="0">
                <a:solidFill>
                  <a:srgbClr val="002060"/>
                </a:solidFill>
                <a:latin typeface="Arial" panose="020B0604020202020204" pitchFamily="34" charset="0"/>
                <a:cs typeface="Arial" panose="020B0604020202020204" pitchFamily="34" charset="0"/>
              </a:rPr>
              <a:t>Dependent Siblings.</a:t>
            </a:r>
            <a:r>
              <a:rPr lang="en-US" sz="3600" dirty="0">
                <a:solidFill>
                  <a:srgbClr val="002060"/>
                </a:solidFill>
                <a:latin typeface="Arial" panose="020B0604020202020204" pitchFamily="34" charset="0"/>
                <a:cs typeface="Arial" panose="020B0604020202020204" pitchFamily="34" charset="0"/>
              </a:rPr>
              <a:t> </a:t>
            </a:r>
            <a:r>
              <a:rPr lang="en-US" sz="3600" b="1" dirty="0">
                <a:solidFill>
                  <a:srgbClr val="002060"/>
                </a:solidFill>
                <a:latin typeface="Arial" panose="020B0604020202020204" pitchFamily="34" charset="0"/>
                <a:cs typeface="Arial" panose="020B0604020202020204" pitchFamily="34" charset="0"/>
              </a:rPr>
              <a:t>Brothers &amp; Sisters are also included</a:t>
            </a:r>
            <a:endParaRPr lang="en-US" sz="3600" b="1" dirty="0">
              <a:solidFill>
                <a:srgbClr val="FF005B"/>
              </a:solidFill>
              <a:latin typeface="Arial" panose="020B0604020202020204" pitchFamily="34" charset="0"/>
              <a:cs typeface="Arial" panose="020B0604020202020204" pitchFamily="34" charset="0"/>
            </a:endParaRPr>
          </a:p>
          <a:p>
            <a:pPr marL="571500" indent="-571500" algn="l">
              <a:buFont typeface="Wingdings" pitchFamily="2" charset="2"/>
              <a:buChar char="v"/>
            </a:pPr>
            <a:r>
              <a:rPr lang="en-US" sz="3600" b="1" dirty="0">
                <a:solidFill>
                  <a:srgbClr val="FF005B"/>
                </a:solidFill>
                <a:latin typeface="Arial" panose="020B0604020202020204" pitchFamily="34" charset="0"/>
                <a:cs typeface="Arial" panose="020B0604020202020204" pitchFamily="34" charset="0"/>
              </a:rPr>
              <a:t> </a:t>
            </a:r>
            <a:r>
              <a:rPr lang="en-US" sz="3600" b="1" u="sng" dirty="0">
                <a:solidFill>
                  <a:srgbClr val="FF005B"/>
                </a:solidFill>
                <a:latin typeface="Arial" panose="020B0604020202020204" pitchFamily="34" charset="0"/>
                <a:cs typeface="Arial" panose="020B0604020202020204" pitchFamily="34" charset="0"/>
              </a:rPr>
              <a:t>Note 3. Unmarried / divorced / widowed daughter.</a:t>
            </a:r>
            <a:r>
              <a:rPr lang="en-US" sz="3600" b="1" dirty="0">
                <a:solidFill>
                  <a:srgbClr val="FF005B"/>
                </a:solidFill>
                <a:latin typeface="Arial" panose="020B0604020202020204" pitchFamily="34" charset="0"/>
                <a:cs typeface="Arial" panose="020B0604020202020204" pitchFamily="34" charset="0"/>
              </a:rPr>
              <a:t> Not required to be living with her parents.</a:t>
            </a:r>
            <a:endParaRPr lang="en-US" sz="3600" b="1" dirty="0">
              <a:solidFill>
                <a:srgbClr val="3427FF"/>
              </a:solidFill>
              <a:latin typeface="Arial" panose="020B0604020202020204" pitchFamily="34" charset="0"/>
              <a:cs typeface="Arial" panose="020B0604020202020204" pitchFamily="34" charset="0"/>
            </a:endParaRPr>
          </a:p>
          <a:p>
            <a:pPr marL="571500" indent="-571500" algn="l">
              <a:buFont typeface="Wingdings" pitchFamily="2" charset="2"/>
              <a:buChar char="v"/>
            </a:pPr>
            <a:r>
              <a:rPr lang="en-US" sz="3600" b="1" u="sng" dirty="0">
                <a:solidFill>
                  <a:srgbClr val="3427FF"/>
                </a:solidFill>
                <a:latin typeface="Arial" panose="020B0604020202020204" pitchFamily="34" charset="0"/>
                <a:cs typeface="Arial" panose="020B0604020202020204" pitchFamily="34" charset="0"/>
              </a:rPr>
              <a:t>If More than one.</a:t>
            </a:r>
            <a:r>
              <a:rPr lang="en-US" sz="3600" dirty="0">
                <a:solidFill>
                  <a:srgbClr val="3427FF"/>
                </a:solidFill>
                <a:latin typeface="Arial" panose="020B0604020202020204" pitchFamily="34" charset="0"/>
                <a:cs typeface="Arial" panose="020B0604020202020204" pitchFamily="34" charset="0"/>
              </a:rPr>
              <a:t> </a:t>
            </a:r>
            <a:r>
              <a:rPr lang="en-US" sz="3600" b="1" dirty="0">
                <a:solidFill>
                  <a:srgbClr val="3427FF"/>
                </a:solidFill>
                <a:latin typeface="Arial" panose="020B0604020202020204" pitchFamily="34" charset="0"/>
                <a:cs typeface="Arial" panose="020B0604020202020204" pitchFamily="34" charset="0"/>
              </a:rPr>
              <a:t>The eldest and on her becoming in-eligible (25 years or re-marriage) then younger one even if she is disabled</a:t>
            </a:r>
            <a:endParaRPr lang="en-US" sz="3600" b="1" dirty="0">
              <a:solidFill>
                <a:schemeClr val="accent6">
                  <a:lumMod val="75000"/>
                </a:schemeClr>
              </a:solidFill>
              <a:latin typeface="Arial" panose="020B0604020202020204" pitchFamily="34" charset="0"/>
              <a:cs typeface="Arial" panose="020B0604020202020204" pitchFamily="34" charset="0"/>
            </a:endParaRPr>
          </a:p>
          <a:p>
            <a:pPr marL="571500" indent="-571500" algn="l">
              <a:buFont typeface="Wingdings" pitchFamily="2" charset="2"/>
              <a:buChar char="v"/>
            </a:pPr>
            <a:r>
              <a:rPr lang="en-US" sz="3600" b="1" dirty="0">
                <a:solidFill>
                  <a:schemeClr val="accent6">
                    <a:lumMod val="75000"/>
                  </a:schemeClr>
                </a:solidFill>
                <a:latin typeface="Arial" panose="020B0604020202020204" pitchFamily="34" charset="0"/>
                <a:cs typeface="Arial" panose="020B0604020202020204" pitchFamily="34" charset="0"/>
              </a:rPr>
              <a:t> </a:t>
            </a:r>
            <a:r>
              <a:rPr lang="en-US" sz="3600" b="1" u="sng" dirty="0">
                <a:solidFill>
                  <a:schemeClr val="accent6">
                    <a:lumMod val="75000"/>
                  </a:schemeClr>
                </a:solidFill>
                <a:latin typeface="Arial" panose="020B0604020202020204" pitchFamily="34" charset="0"/>
                <a:cs typeface="Arial" panose="020B0604020202020204" pitchFamily="34" charset="0"/>
              </a:rPr>
              <a:t>Note 5: Children. </a:t>
            </a:r>
            <a:r>
              <a:rPr lang="en-US" sz="3600" b="1" dirty="0">
                <a:solidFill>
                  <a:schemeClr val="accent6">
                    <a:lumMod val="75000"/>
                  </a:schemeClr>
                </a:solidFill>
                <a:latin typeface="Arial" panose="020B0604020202020204" pitchFamily="34" charset="0"/>
                <a:cs typeface="Arial" panose="020B0604020202020204" pitchFamily="34" charset="0"/>
              </a:rPr>
              <a:t>Same as unmarried daughter</a:t>
            </a:r>
            <a:endParaRPr lang="en-US" sz="3600" b="1" u="sng" dirty="0">
              <a:solidFill>
                <a:schemeClr val="accent6">
                  <a:lumMod val="75000"/>
                </a:schemeClr>
              </a:solidFill>
              <a:latin typeface="Arial" panose="020B0604020202020204" pitchFamily="34" charset="0"/>
              <a:cs typeface="Arial" panose="020B0604020202020204" pitchFamily="34" charset="0"/>
            </a:endParaRPr>
          </a:p>
          <a:p>
            <a:pPr marL="571500" indent="-571500" algn="l">
              <a:buFont typeface="Wingdings" pitchFamily="2" charset="2"/>
              <a:buChar char="v"/>
            </a:pPr>
            <a:r>
              <a:rPr lang="en-US" sz="3600" b="1" u="sng" dirty="0">
                <a:solidFill>
                  <a:srgbClr val="B800FF"/>
                </a:solidFill>
                <a:latin typeface="Arial" panose="020B0604020202020204" pitchFamily="34" charset="0"/>
                <a:cs typeface="Arial" panose="020B0604020202020204" pitchFamily="34" charset="0"/>
              </a:rPr>
              <a:t>Note 6:  Divorced Daughter.</a:t>
            </a:r>
            <a:r>
              <a:rPr lang="en-US" sz="3600" dirty="0">
                <a:solidFill>
                  <a:srgbClr val="B800FF"/>
                </a:solidFill>
                <a:latin typeface="Arial" panose="020B0604020202020204" pitchFamily="34" charset="0"/>
                <a:cs typeface="Arial" panose="020B0604020202020204" pitchFamily="34" charset="0"/>
              </a:rPr>
              <a:t> </a:t>
            </a:r>
            <a:r>
              <a:rPr lang="en-US" sz="3600" b="1" dirty="0">
                <a:solidFill>
                  <a:srgbClr val="B800FF"/>
                </a:solidFill>
                <a:latin typeface="Arial" panose="020B0604020202020204" pitchFamily="34" charset="0"/>
                <a:cs typeface="Arial" panose="020B0604020202020204" pitchFamily="34" charset="0"/>
              </a:rPr>
              <a:t>From the date of grant of divorce by competent court even after death of both the paren</a:t>
            </a:r>
            <a:r>
              <a:rPr lang="en-US" sz="3600" dirty="0">
                <a:solidFill>
                  <a:srgbClr val="B800FF"/>
                </a:solidFill>
                <a:latin typeface="Arial" panose="020B0604020202020204" pitchFamily="34" charset="0"/>
                <a:cs typeface="Arial" panose="020B0604020202020204" pitchFamily="34" charset="0"/>
              </a:rPr>
              <a:t>ts</a:t>
            </a:r>
            <a:endParaRPr lang="en-US" sz="3600" b="1" u="sng" dirty="0">
              <a:solidFill>
                <a:srgbClr val="B8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7756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45721"/>
            <a:ext cx="12089079" cy="654924"/>
          </a:xfrm>
          <a:solidFill>
            <a:schemeClr val="accent4">
              <a:lumMod val="20000"/>
              <a:lumOff val="80000"/>
            </a:schemeClr>
          </a:solidFill>
        </p:spPr>
        <p:txBody>
          <a:bodyPr anchor="t">
            <a:noAutofit/>
          </a:bodyPr>
          <a:lstStyle/>
          <a:p>
            <a:r>
              <a:rPr lang="en-US" sz="3600" b="1" u="sng" dirty="0">
                <a:solidFill>
                  <a:srgbClr val="C00000"/>
                </a:solidFill>
                <a:latin typeface="Arial" panose="020B0604020202020204" pitchFamily="34" charset="0"/>
                <a:cs typeface="Arial" panose="020B0604020202020204" pitchFamily="34" charset="0"/>
              </a:rPr>
              <a:t>Reg 66(v): Family</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831273"/>
            <a:ext cx="12089080" cy="5981007"/>
          </a:xfrm>
          <a:solidFill>
            <a:schemeClr val="accent4">
              <a:lumMod val="20000"/>
              <a:lumOff val="80000"/>
            </a:schemeClr>
          </a:solidFill>
        </p:spPr>
        <p:txBody>
          <a:bodyPr>
            <a:normAutofit lnSpcReduction="10000"/>
          </a:bodyPr>
          <a:lstStyle/>
          <a:p>
            <a:pPr marL="571500" indent="-571500" algn="l">
              <a:buFont typeface="Wingdings" pitchFamily="2" charset="2"/>
              <a:buChar char="v"/>
            </a:pPr>
            <a:r>
              <a:rPr lang="en-US" sz="3600" b="1" u="sng" dirty="0">
                <a:solidFill>
                  <a:srgbClr val="002060"/>
                </a:solidFill>
                <a:latin typeface="Arial" panose="020B0604020202020204" pitchFamily="34" charset="0"/>
                <a:cs typeface="Arial" panose="020B0604020202020204" pitchFamily="34" charset="0"/>
              </a:rPr>
              <a:t>Note 7:Dependent Children in case both the Parents Drew Pension but Died.</a:t>
            </a:r>
            <a:r>
              <a:rPr lang="en-US" sz="3600" dirty="0">
                <a:solidFill>
                  <a:srgbClr val="002060"/>
                </a:solidFill>
                <a:latin typeface="Arial" panose="020B0604020202020204" pitchFamily="34" charset="0"/>
                <a:cs typeface="Arial" panose="020B0604020202020204" pitchFamily="34" charset="0"/>
              </a:rPr>
              <a:t> </a:t>
            </a:r>
            <a:r>
              <a:rPr lang="en-US" sz="3600" b="1" dirty="0">
                <a:solidFill>
                  <a:srgbClr val="002060"/>
                </a:solidFill>
                <a:latin typeface="Arial" panose="020B0604020202020204" pitchFamily="34" charset="0"/>
                <a:cs typeface="Arial" panose="020B0604020202020204" pitchFamily="34" charset="0"/>
              </a:rPr>
              <a:t> They are eligible to get two dependent pensions</a:t>
            </a:r>
            <a:endParaRPr lang="en-US" sz="3600" b="1" dirty="0">
              <a:solidFill>
                <a:srgbClr val="FF005B"/>
              </a:solidFill>
              <a:latin typeface="Arial" panose="020B0604020202020204" pitchFamily="34" charset="0"/>
              <a:cs typeface="Arial" panose="020B0604020202020204" pitchFamily="34" charset="0"/>
            </a:endParaRPr>
          </a:p>
          <a:p>
            <a:pPr marL="571500" indent="-571500" algn="l">
              <a:buFont typeface="Wingdings" pitchFamily="2" charset="2"/>
              <a:buChar char="v"/>
            </a:pPr>
            <a:r>
              <a:rPr lang="en-US" sz="3600" b="1" dirty="0">
                <a:solidFill>
                  <a:srgbClr val="FF005B"/>
                </a:solidFill>
                <a:latin typeface="Arial" panose="020B0604020202020204" pitchFamily="34" charset="0"/>
                <a:cs typeface="Arial" panose="020B0604020202020204" pitchFamily="34" charset="0"/>
              </a:rPr>
              <a:t> </a:t>
            </a:r>
            <a:r>
              <a:rPr lang="en-US" sz="3600" b="1" u="sng" dirty="0">
                <a:solidFill>
                  <a:srgbClr val="FF005B"/>
                </a:solidFill>
                <a:latin typeface="Arial" panose="020B0604020202020204" pitchFamily="34" charset="0"/>
                <a:cs typeface="Arial" panose="020B0604020202020204" pitchFamily="34" charset="0"/>
              </a:rPr>
              <a:t>Note 3. Unmarried / divorced / widowed daughter.</a:t>
            </a:r>
            <a:r>
              <a:rPr lang="en-US" sz="3600" b="1" dirty="0">
                <a:solidFill>
                  <a:srgbClr val="FF005B"/>
                </a:solidFill>
                <a:latin typeface="Arial" panose="020B0604020202020204" pitchFamily="34" charset="0"/>
                <a:cs typeface="Arial" panose="020B0604020202020204" pitchFamily="34" charset="0"/>
              </a:rPr>
              <a:t> Not required to be living with her parents.</a:t>
            </a:r>
            <a:endParaRPr lang="en-US" sz="3600" b="1" dirty="0">
              <a:solidFill>
                <a:srgbClr val="3427FF"/>
              </a:solidFill>
              <a:latin typeface="Arial" panose="020B0604020202020204" pitchFamily="34" charset="0"/>
              <a:cs typeface="Arial" panose="020B0604020202020204" pitchFamily="34" charset="0"/>
            </a:endParaRPr>
          </a:p>
          <a:p>
            <a:pPr marL="571500" indent="-571500" algn="l">
              <a:buFont typeface="Wingdings" pitchFamily="2" charset="2"/>
              <a:buChar char="v"/>
            </a:pPr>
            <a:r>
              <a:rPr lang="en-US" sz="3600" b="1" u="sng" dirty="0">
                <a:solidFill>
                  <a:srgbClr val="3427FF"/>
                </a:solidFill>
                <a:latin typeface="Arial" panose="020B0604020202020204" pitchFamily="34" charset="0"/>
                <a:cs typeface="Arial" panose="020B0604020202020204" pitchFamily="34" charset="0"/>
              </a:rPr>
              <a:t>If More than one.</a:t>
            </a:r>
            <a:r>
              <a:rPr lang="en-US" sz="3600" dirty="0">
                <a:solidFill>
                  <a:srgbClr val="3427FF"/>
                </a:solidFill>
                <a:latin typeface="Arial" panose="020B0604020202020204" pitchFamily="34" charset="0"/>
                <a:cs typeface="Arial" panose="020B0604020202020204" pitchFamily="34" charset="0"/>
              </a:rPr>
              <a:t> </a:t>
            </a:r>
            <a:r>
              <a:rPr lang="en-US" sz="3600" b="1" dirty="0">
                <a:solidFill>
                  <a:srgbClr val="3427FF"/>
                </a:solidFill>
                <a:latin typeface="Arial" panose="020B0604020202020204" pitchFamily="34" charset="0"/>
                <a:cs typeface="Arial" panose="020B0604020202020204" pitchFamily="34" charset="0"/>
              </a:rPr>
              <a:t>The eldest and on her becoming in-eligible (25 years or re-marriage) then younger one even if she is disabled</a:t>
            </a:r>
            <a:endParaRPr lang="en-US" sz="3600" b="1" dirty="0">
              <a:solidFill>
                <a:schemeClr val="accent6">
                  <a:lumMod val="75000"/>
                </a:schemeClr>
              </a:solidFill>
              <a:latin typeface="Arial" panose="020B0604020202020204" pitchFamily="34" charset="0"/>
              <a:cs typeface="Arial" panose="020B0604020202020204" pitchFamily="34" charset="0"/>
            </a:endParaRPr>
          </a:p>
          <a:p>
            <a:pPr marL="571500" indent="-571500" algn="l">
              <a:buFont typeface="Wingdings" pitchFamily="2" charset="2"/>
              <a:buChar char="v"/>
            </a:pPr>
            <a:r>
              <a:rPr lang="en-US" sz="3600" b="1" dirty="0">
                <a:solidFill>
                  <a:schemeClr val="accent6">
                    <a:lumMod val="75000"/>
                  </a:schemeClr>
                </a:solidFill>
                <a:latin typeface="Arial" panose="020B0604020202020204" pitchFamily="34" charset="0"/>
                <a:cs typeface="Arial" panose="020B0604020202020204" pitchFamily="34" charset="0"/>
              </a:rPr>
              <a:t> </a:t>
            </a:r>
            <a:r>
              <a:rPr lang="en-US" sz="3600" b="1" u="sng" dirty="0">
                <a:solidFill>
                  <a:schemeClr val="accent6">
                    <a:lumMod val="75000"/>
                  </a:schemeClr>
                </a:solidFill>
                <a:latin typeface="Arial" panose="020B0604020202020204" pitchFamily="34" charset="0"/>
                <a:cs typeface="Arial" panose="020B0604020202020204" pitchFamily="34" charset="0"/>
              </a:rPr>
              <a:t>Note 5: Children. </a:t>
            </a:r>
            <a:r>
              <a:rPr lang="en-US" sz="3600" b="1" dirty="0">
                <a:solidFill>
                  <a:schemeClr val="accent6">
                    <a:lumMod val="75000"/>
                  </a:schemeClr>
                </a:solidFill>
                <a:latin typeface="Arial" panose="020B0604020202020204" pitchFamily="34" charset="0"/>
                <a:cs typeface="Arial" panose="020B0604020202020204" pitchFamily="34" charset="0"/>
              </a:rPr>
              <a:t>Same as unmarried daughter</a:t>
            </a:r>
            <a:endParaRPr lang="en-US" sz="3600" b="1" u="sng" dirty="0">
              <a:solidFill>
                <a:schemeClr val="accent6">
                  <a:lumMod val="75000"/>
                </a:schemeClr>
              </a:solidFill>
              <a:latin typeface="Arial" panose="020B0604020202020204" pitchFamily="34" charset="0"/>
              <a:cs typeface="Arial" panose="020B0604020202020204" pitchFamily="34" charset="0"/>
            </a:endParaRPr>
          </a:p>
          <a:p>
            <a:pPr marL="571500" indent="-571500" algn="l">
              <a:buFont typeface="Wingdings" pitchFamily="2" charset="2"/>
              <a:buChar char="v"/>
            </a:pPr>
            <a:r>
              <a:rPr lang="en-US" sz="3600" b="1" u="sng" dirty="0">
                <a:solidFill>
                  <a:srgbClr val="B800FF"/>
                </a:solidFill>
                <a:latin typeface="Arial" panose="020B0604020202020204" pitchFamily="34" charset="0"/>
                <a:cs typeface="Arial" panose="020B0604020202020204" pitchFamily="34" charset="0"/>
              </a:rPr>
              <a:t>Note 6:  Divorced Daughter.</a:t>
            </a:r>
            <a:r>
              <a:rPr lang="en-US" sz="3600" dirty="0">
                <a:solidFill>
                  <a:srgbClr val="B800FF"/>
                </a:solidFill>
                <a:latin typeface="Arial" panose="020B0604020202020204" pitchFamily="34" charset="0"/>
                <a:cs typeface="Arial" panose="020B0604020202020204" pitchFamily="34" charset="0"/>
              </a:rPr>
              <a:t> </a:t>
            </a:r>
            <a:r>
              <a:rPr lang="en-US" sz="3600" b="1" dirty="0">
                <a:solidFill>
                  <a:srgbClr val="B800FF"/>
                </a:solidFill>
                <a:latin typeface="Arial" panose="020B0604020202020204" pitchFamily="34" charset="0"/>
                <a:cs typeface="Arial" panose="020B0604020202020204" pitchFamily="34" charset="0"/>
              </a:rPr>
              <a:t>From the date of grant of divorce by competent court even after death of both the paren</a:t>
            </a:r>
            <a:r>
              <a:rPr lang="en-US" sz="3600" dirty="0">
                <a:solidFill>
                  <a:srgbClr val="B800FF"/>
                </a:solidFill>
                <a:latin typeface="Arial" panose="020B0604020202020204" pitchFamily="34" charset="0"/>
                <a:cs typeface="Arial" panose="020B0604020202020204" pitchFamily="34" charset="0"/>
              </a:rPr>
              <a:t>ts</a:t>
            </a:r>
            <a:endParaRPr lang="en-US" sz="3600" b="1" u="sng" dirty="0">
              <a:solidFill>
                <a:srgbClr val="B8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1168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45721"/>
            <a:ext cx="12089079" cy="654924"/>
          </a:xfrm>
          <a:solidFill>
            <a:schemeClr val="accent2">
              <a:lumMod val="20000"/>
              <a:lumOff val="80000"/>
            </a:schemeClr>
          </a:solidFill>
        </p:spPr>
        <p:txBody>
          <a:bodyPr anchor="t">
            <a:noAutofit/>
          </a:bodyPr>
          <a:lstStyle/>
          <a:p>
            <a:r>
              <a:rPr lang="en-US" sz="3600" b="1" u="sng" dirty="0">
                <a:solidFill>
                  <a:srgbClr val="C00000"/>
                </a:solidFill>
                <a:latin typeface="Arial" panose="020B0604020202020204" pitchFamily="34" charset="0"/>
                <a:cs typeface="Arial" panose="020B0604020202020204" pitchFamily="34" charset="0"/>
              </a:rPr>
              <a:t>Reg 66 A: Family (New Addition): OFP</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831273"/>
            <a:ext cx="12089080" cy="5981007"/>
          </a:xfrm>
          <a:solidFill>
            <a:schemeClr val="accent2">
              <a:lumMod val="20000"/>
              <a:lumOff val="80000"/>
            </a:schemeClr>
          </a:solidFill>
        </p:spPr>
        <p:txBody>
          <a:bodyPr>
            <a:normAutofit fontScale="62500" lnSpcReduction="20000"/>
          </a:bodyPr>
          <a:lstStyle/>
          <a:p>
            <a:pPr marL="571500" indent="-571500" algn="l">
              <a:buFont typeface="Wingdings" pitchFamily="2" charset="2"/>
              <a:buChar char="v"/>
            </a:pPr>
            <a:r>
              <a:rPr lang="en-US" sz="5100" b="1" u="sng" dirty="0">
                <a:solidFill>
                  <a:srgbClr val="B800FF"/>
                </a:solidFill>
                <a:latin typeface="Arial" panose="020B0604020202020204" pitchFamily="34" charset="0"/>
                <a:cs typeface="Arial" panose="020B0604020202020204" pitchFamily="34" charset="0"/>
              </a:rPr>
              <a:t>Category I.</a:t>
            </a:r>
          </a:p>
          <a:p>
            <a:pPr marL="571500" indent="-571500" algn="l">
              <a:buFont typeface="Wingdings" pitchFamily="2" charset="2"/>
              <a:buChar char="ü"/>
            </a:pPr>
            <a:r>
              <a:rPr lang="en-US" sz="5100" b="1" u="sng" dirty="0">
                <a:solidFill>
                  <a:srgbClr val="B800FF"/>
                </a:solidFill>
                <a:latin typeface="Arial" panose="020B0604020202020204" pitchFamily="34" charset="0"/>
                <a:cs typeface="Arial" panose="020B0604020202020204" pitchFamily="34" charset="0"/>
              </a:rPr>
              <a:t>Wife or Widower. </a:t>
            </a:r>
            <a:r>
              <a:rPr lang="en-US" sz="5100" b="1" dirty="0">
                <a:solidFill>
                  <a:srgbClr val="B800FF"/>
                </a:solidFill>
                <a:latin typeface="Arial" panose="020B0604020202020204" pitchFamily="34" charset="0"/>
                <a:cs typeface="Arial" panose="020B0604020202020204" pitchFamily="34" charset="0"/>
              </a:rPr>
              <a:t>Till death or re-marriage</a:t>
            </a:r>
          </a:p>
          <a:p>
            <a:pPr marL="571500" indent="-571500" algn="l">
              <a:buFont typeface="Wingdings" pitchFamily="2" charset="2"/>
              <a:buChar char="ü"/>
            </a:pPr>
            <a:r>
              <a:rPr lang="en-US" sz="5100" b="1" u="sng" dirty="0">
                <a:solidFill>
                  <a:srgbClr val="B800FF"/>
                </a:solidFill>
                <a:latin typeface="Arial" panose="020B0604020202020204" pitchFamily="34" charset="0"/>
                <a:cs typeface="Arial" panose="020B0604020202020204" pitchFamily="34" charset="0"/>
              </a:rPr>
              <a:t>Children</a:t>
            </a:r>
            <a:r>
              <a:rPr lang="en-US" sz="5100" b="1" dirty="0">
                <a:solidFill>
                  <a:srgbClr val="B800FF"/>
                </a:solidFill>
                <a:latin typeface="Arial" panose="020B0604020202020204" pitchFamily="34" charset="0"/>
                <a:cs typeface="Arial" panose="020B0604020202020204" pitchFamily="34" charset="0"/>
              </a:rPr>
              <a:t>. Till age of 25 years or marriage whichever is earlier</a:t>
            </a:r>
          </a:p>
          <a:p>
            <a:pPr marL="571500" indent="-571500" algn="l">
              <a:buFont typeface="Wingdings" pitchFamily="2" charset="2"/>
              <a:buChar char="ü"/>
            </a:pPr>
            <a:r>
              <a:rPr lang="en-US" sz="4600" b="1" u="sng" dirty="0">
                <a:solidFill>
                  <a:srgbClr val="002060"/>
                </a:solidFill>
                <a:latin typeface="Arial" panose="020B0604020202020204" pitchFamily="34" charset="0"/>
                <a:cs typeface="Arial" panose="020B0604020202020204" pitchFamily="34" charset="0"/>
              </a:rPr>
              <a:t>Category II.</a:t>
            </a:r>
          </a:p>
          <a:p>
            <a:pPr marL="571500" indent="-571500" algn="l">
              <a:buFont typeface="Wingdings" pitchFamily="2" charset="2"/>
              <a:buChar char="Ø"/>
            </a:pPr>
            <a:r>
              <a:rPr lang="en-US" sz="4600" b="1" u="sng" dirty="0">
                <a:solidFill>
                  <a:srgbClr val="002060"/>
                </a:solidFill>
                <a:latin typeface="Arial" panose="020B0604020202020204" pitchFamily="34" charset="0"/>
                <a:cs typeface="Arial" panose="020B0604020202020204" pitchFamily="34" charset="0"/>
              </a:rPr>
              <a:t>Unmarried / Divorced / Widowed Daughter.</a:t>
            </a:r>
            <a:r>
              <a:rPr lang="en-US" sz="4600" b="1" dirty="0">
                <a:solidFill>
                  <a:srgbClr val="002060"/>
                </a:solidFill>
                <a:latin typeface="Arial" panose="020B0604020202020204" pitchFamily="34" charset="0"/>
                <a:cs typeface="Arial" panose="020B0604020202020204" pitchFamily="34" charset="0"/>
              </a:rPr>
              <a:t> Till her death or remarriage or till commences earning </a:t>
            </a:r>
            <a:r>
              <a:rPr lang="en-US" sz="4600" b="1" i="1" u="sng" dirty="0">
                <a:solidFill>
                  <a:srgbClr val="002060"/>
                </a:solidFill>
                <a:latin typeface="Arial" panose="020B0604020202020204" pitchFamily="34" charset="0"/>
                <a:cs typeface="Arial" panose="020B0604020202020204" pitchFamily="34" charset="0"/>
              </a:rPr>
              <a:t>only after elder siblings become in-eligibl</a:t>
            </a:r>
            <a:r>
              <a:rPr lang="en-US" sz="4600" b="1" u="sng" dirty="0">
                <a:solidFill>
                  <a:srgbClr val="002060"/>
                </a:solidFill>
                <a:latin typeface="Arial" panose="020B0604020202020204" pitchFamily="34" charset="0"/>
                <a:cs typeface="Arial" panose="020B0604020202020204" pitchFamily="34" charset="0"/>
              </a:rPr>
              <a:t>e</a:t>
            </a:r>
            <a:r>
              <a:rPr lang="en-US" sz="4600" b="1" dirty="0">
                <a:solidFill>
                  <a:srgbClr val="002060"/>
                </a:solidFill>
                <a:latin typeface="Arial" panose="020B0604020202020204" pitchFamily="34" charset="0"/>
                <a:cs typeface="Arial" panose="020B0604020202020204" pitchFamily="34" charset="0"/>
              </a:rPr>
              <a:t> </a:t>
            </a:r>
          </a:p>
          <a:p>
            <a:pPr algn="l"/>
            <a:r>
              <a:rPr lang="en-US" sz="4600" b="1" dirty="0">
                <a:solidFill>
                  <a:srgbClr val="002060"/>
                </a:solidFill>
                <a:latin typeface="Arial" panose="020B0604020202020204" pitchFamily="34" charset="0"/>
                <a:cs typeface="Arial" panose="020B0604020202020204" pitchFamily="34" charset="0"/>
              </a:rPr>
              <a:t>     </a:t>
            </a:r>
            <a:r>
              <a:rPr lang="en-US" sz="4600" b="1" dirty="0">
                <a:solidFill>
                  <a:srgbClr val="FF0000"/>
                </a:solidFill>
                <a:latin typeface="Arial" panose="020B0604020202020204" pitchFamily="34" charset="0"/>
                <a:cs typeface="Arial" panose="020B0604020202020204" pitchFamily="34" charset="0"/>
              </a:rPr>
              <a:t>( &gt; Rs 9,000 + DR as on date)</a:t>
            </a:r>
          </a:p>
          <a:p>
            <a:pPr marL="571500" indent="-571500" algn="l">
              <a:buFont typeface="Wingdings" pitchFamily="2" charset="2"/>
              <a:buChar char="Ø"/>
            </a:pPr>
            <a:r>
              <a:rPr lang="en-US" sz="4600" b="1" u="sng" dirty="0">
                <a:solidFill>
                  <a:srgbClr val="006E69"/>
                </a:solidFill>
                <a:latin typeface="Arial" panose="020B0604020202020204" pitchFamily="34" charset="0"/>
                <a:cs typeface="Arial" panose="020B0604020202020204" pitchFamily="34" charset="0"/>
              </a:rPr>
              <a:t>Disabled Child.</a:t>
            </a:r>
            <a:r>
              <a:rPr lang="en-US" sz="4600" dirty="0">
                <a:solidFill>
                  <a:srgbClr val="006E69"/>
                </a:solidFill>
                <a:latin typeface="Arial" panose="020B0604020202020204" pitchFamily="34" charset="0"/>
                <a:cs typeface="Arial" panose="020B0604020202020204" pitchFamily="34" charset="0"/>
              </a:rPr>
              <a:t> </a:t>
            </a:r>
            <a:r>
              <a:rPr lang="en-US" sz="4600" b="1" dirty="0">
                <a:solidFill>
                  <a:srgbClr val="006E69"/>
                </a:solidFill>
                <a:latin typeface="Arial" panose="020B0604020202020204" pitchFamily="34" charset="0"/>
                <a:cs typeface="Arial" panose="020B0604020202020204" pitchFamily="34" charset="0"/>
              </a:rPr>
              <a:t>After other  elder members become </a:t>
            </a:r>
          </a:p>
          <a:p>
            <a:pPr algn="l"/>
            <a:r>
              <a:rPr lang="en-US" sz="4600" b="1" dirty="0">
                <a:solidFill>
                  <a:srgbClr val="006E69"/>
                </a:solidFill>
                <a:latin typeface="Arial" panose="020B0604020202020204" pitchFamily="34" charset="0"/>
                <a:cs typeface="Arial" panose="020B0604020202020204" pitchFamily="34" charset="0"/>
              </a:rPr>
              <a:t>     in-eligible</a:t>
            </a:r>
            <a:endParaRPr lang="en-US" sz="4600" b="1" dirty="0">
              <a:solidFill>
                <a:srgbClr val="FF0000"/>
              </a:solidFill>
              <a:latin typeface="Arial" panose="020B0604020202020204" pitchFamily="34" charset="0"/>
              <a:cs typeface="Arial" panose="020B0604020202020204" pitchFamily="34" charset="0"/>
            </a:endParaRPr>
          </a:p>
          <a:p>
            <a:pPr marL="571500" indent="-571500" algn="l">
              <a:buFont typeface="Wingdings" pitchFamily="2" charset="2"/>
              <a:buChar char="Ø"/>
            </a:pPr>
            <a:r>
              <a:rPr lang="en-US" sz="4600" b="1" u="sng" dirty="0">
                <a:solidFill>
                  <a:srgbClr val="3427FF"/>
                </a:solidFill>
                <a:latin typeface="Arial" panose="020B0604020202020204" pitchFamily="34" charset="0"/>
                <a:cs typeface="Arial" panose="020B0604020202020204" pitchFamily="34" charset="0"/>
              </a:rPr>
              <a:t>Parents of Bachelor Soldier</a:t>
            </a:r>
            <a:r>
              <a:rPr lang="en-US" sz="4600" b="1" dirty="0">
                <a:solidFill>
                  <a:srgbClr val="3427FF"/>
                </a:solidFill>
                <a:latin typeface="Arial" panose="020B0604020202020204" pitchFamily="34" charset="0"/>
                <a:cs typeface="Arial" panose="020B0604020202020204" pitchFamily="34" charset="0"/>
              </a:rPr>
              <a:t>. Mother gets first and on her death or re-marriage (rare cases when mother gets re-married on death of her son)</a:t>
            </a:r>
            <a:endParaRPr lang="en-US" sz="4600" b="1" dirty="0">
              <a:solidFill>
                <a:srgbClr val="006E69"/>
              </a:solidFill>
              <a:latin typeface="Arial" panose="020B0604020202020204" pitchFamily="34" charset="0"/>
              <a:cs typeface="Arial" panose="020B0604020202020204" pitchFamily="34" charset="0"/>
            </a:endParaRPr>
          </a:p>
          <a:p>
            <a:pPr algn="l"/>
            <a:r>
              <a:rPr lang="en-US" sz="3600" b="1" u="sng" dirty="0">
                <a:solidFill>
                  <a:srgbClr val="006E69"/>
                </a:solidFill>
                <a:latin typeface="Arial" panose="020B0604020202020204" pitchFamily="34" charset="0"/>
                <a:cs typeface="Arial" panose="020B0604020202020204" pitchFamily="34" charset="0"/>
              </a:rPr>
              <a:t> </a:t>
            </a:r>
            <a:endParaRPr lang="en-US" sz="3600" b="1" u="sng" dirty="0">
              <a:solidFill>
                <a:schemeClr val="accent6">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7579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45721"/>
            <a:ext cx="12089079" cy="654924"/>
          </a:xfrm>
          <a:solidFill>
            <a:schemeClr val="accent6">
              <a:lumMod val="20000"/>
              <a:lumOff val="80000"/>
            </a:schemeClr>
          </a:solidFill>
        </p:spPr>
        <p:txBody>
          <a:bodyPr anchor="t">
            <a:noAutofit/>
          </a:bodyPr>
          <a:lstStyle/>
          <a:p>
            <a:r>
              <a:rPr lang="en-US" sz="3600" b="1" u="sng" dirty="0">
                <a:solidFill>
                  <a:srgbClr val="C00000"/>
                </a:solidFill>
                <a:latin typeface="Arial" panose="020B0604020202020204" pitchFamily="34" charset="0"/>
                <a:cs typeface="Arial" panose="020B0604020202020204" pitchFamily="34" charset="0"/>
              </a:rPr>
              <a:t>Reg 66 A: Family (New Addition): OFP</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831273"/>
            <a:ext cx="12089080" cy="5981007"/>
          </a:xfrm>
          <a:solidFill>
            <a:schemeClr val="accent6">
              <a:lumMod val="20000"/>
              <a:lumOff val="80000"/>
            </a:schemeClr>
          </a:solidFill>
        </p:spPr>
        <p:txBody>
          <a:bodyPr>
            <a:normAutofit lnSpcReduction="10000"/>
          </a:bodyPr>
          <a:lstStyle/>
          <a:p>
            <a:r>
              <a:rPr lang="en-US" sz="3600" b="1" u="sng" dirty="0">
                <a:solidFill>
                  <a:srgbClr val="002060"/>
                </a:solidFill>
                <a:latin typeface="Arial" panose="020B0604020202020204" pitchFamily="34" charset="0"/>
                <a:cs typeface="Arial" panose="020B0604020202020204" pitchFamily="34" charset="0"/>
              </a:rPr>
              <a:t>Case of Ex-Serviceman with Wife &amp; Three Children</a:t>
            </a:r>
          </a:p>
          <a:p>
            <a:pPr marL="571500" indent="-571500" algn="l">
              <a:buFont typeface="Wingdings" pitchFamily="2" charset="2"/>
              <a:buChar char="v"/>
            </a:pPr>
            <a:r>
              <a:rPr lang="en-US" sz="3600" b="1" u="sng" dirty="0">
                <a:solidFill>
                  <a:srgbClr val="002060"/>
                </a:solidFill>
                <a:latin typeface="Arial" panose="020B0604020202020204" pitchFamily="34" charset="0"/>
                <a:cs typeface="Arial" panose="020B0604020202020204" pitchFamily="34" charset="0"/>
              </a:rPr>
              <a:t>On Death;</a:t>
            </a:r>
            <a:r>
              <a:rPr lang="en-US" sz="3600" b="1" dirty="0">
                <a:solidFill>
                  <a:srgbClr val="002060"/>
                </a:solidFill>
                <a:latin typeface="Arial" panose="020B0604020202020204" pitchFamily="34" charset="0"/>
                <a:cs typeface="Arial" panose="020B0604020202020204" pitchFamily="34" charset="0"/>
              </a:rPr>
              <a:t> Wife gets Ordinary Family Pension</a:t>
            </a:r>
          </a:p>
          <a:p>
            <a:r>
              <a:rPr lang="en-US" sz="3600" b="1" u="sng" dirty="0">
                <a:solidFill>
                  <a:srgbClr val="FF0000"/>
                </a:solidFill>
                <a:latin typeface="Arial" panose="020B0604020202020204" pitchFamily="34" charset="0"/>
                <a:cs typeface="Arial" panose="020B0604020202020204" pitchFamily="34" charset="0"/>
              </a:rPr>
              <a:t>On Wife’s Death:</a:t>
            </a:r>
          </a:p>
          <a:p>
            <a:pPr marL="571500" indent="-571500" algn="l">
              <a:buFont typeface="Wingdings" pitchFamily="2" charset="2"/>
              <a:buChar char="v"/>
            </a:pPr>
            <a:r>
              <a:rPr lang="en-US" sz="3600" b="1" u="sng" dirty="0">
                <a:solidFill>
                  <a:srgbClr val="3427FF"/>
                </a:solidFill>
                <a:latin typeface="Arial" panose="020B0604020202020204" pitchFamily="34" charset="0"/>
                <a:cs typeface="Arial" panose="020B0604020202020204" pitchFamily="34" charset="0"/>
              </a:rPr>
              <a:t>Daughter No 1: Age 16 years. Gets pension till she is 25 or married or earns more than Rs 9,000 + DR whichever is earlier</a:t>
            </a:r>
          </a:p>
          <a:p>
            <a:pPr marL="571500" indent="-571500" algn="l">
              <a:buFont typeface="Wingdings" pitchFamily="2" charset="2"/>
              <a:buChar char="v"/>
            </a:pPr>
            <a:r>
              <a:rPr lang="en-US" sz="3600" b="1" dirty="0">
                <a:solidFill>
                  <a:srgbClr val="B800FF"/>
                </a:solidFill>
                <a:latin typeface="Arial" panose="020B0604020202020204" pitchFamily="34" charset="0"/>
                <a:cs typeface="Arial" panose="020B0604020202020204" pitchFamily="34" charset="0"/>
              </a:rPr>
              <a:t> </a:t>
            </a:r>
            <a:r>
              <a:rPr lang="en-US" sz="3900" b="1" u="sng" dirty="0">
                <a:solidFill>
                  <a:srgbClr val="B800FF"/>
                </a:solidFill>
                <a:latin typeface="Arial" panose="020B0604020202020204" pitchFamily="34" charset="0"/>
                <a:cs typeface="Arial" panose="020B0604020202020204" pitchFamily="34" charset="0"/>
              </a:rPr>
              <a:t>Son 2</a:t>
            </a:r>
            <a:r>
              <a:rPr lang="en-US" sz="3900" b="1" u="sng" dirty="0">
                <a:solidFill>
                  <a:srgbClr val="3427FF"/>
                </a:solidFill>
                <a:latin typeface="Arial" panose="020B0604020202020204" pitchFamily="34" charset="0"/>
                <a:cs typeface="Arial" panose="020B0604020202020204" pitchFamily="34" charset="0"/>
              </a:rPr>
              <a:t> </a:t>
            </a:r>
            <a:r>
              <a:rPr lang="en-US" sz="3900" b="1" u="sng" dirty="0">
                <a:solidFill>
                  <a:srgbClr val="B800FF"/>
                </a:solidFill>
                <a:latin typeface="Arial" panose="020B0604020202020204" pitchFamily="34" charset="0"/>
                <a:cs typeface="Arial" panose="020B0604020202020204" pitchFamily="34" charset="0"/>
              </a:rPr>
              <a:t>: Age 12 years. On his sister becoming in-eligible</a:t>
            </a:r>
            <a:endParaRPr lang="en-US" sz="3600" b="1" u="sng" dirty="0">
              <a:solidFill>
                <a:schemeClr val="accent6">
                  <a:lumMod val="75000"/>
                </a:schemeClr>
              </a:solidFill>
              <a:latin typeface="Arial" panose="020B0604020202020204" pitchFamily="34" charset="0"/>
              <a:cs typeface="Arial" panose="020B0604020202020204" pitchFamily="34" charset="0"/>
            </a:endParaRPr>
          </a:p>
          <a:p>
            <a:pPr marL="571500" indent="-571500" algn="l">
              <a:buFont typeface="Wingdings" pitchFamily="2" charset="2"/>
              <a:buChar char="v"/>
            </a:pPr>
            <a:r>
              <a:rPr lang="en-US" sz="3600" b="1" u="sng" dirty="0">
                <a:solidFill>
                  <a:srgbClr val="0070C0"/>
                </a:solidFill>
                <a:latin typeface="Arial" panose="020B0604020202020204" pitchFamily="34" charset="0"/>
                <a:cs typeface="Arial" panose="020B0604020202020204" pitchFamily="34" charset="0"/>
              </a:rPr>
              <a:t> Daughter 3 or even if Disabled : 6 years. On brother becoming in-eligible. She draws pension till her death</a:t>
            </a:r>
          </a:p>
        </p:txBody>
      </p:sp>
    </p:spTree>
    <p:extLst>
      <p:ext uri="{BB962C8B-B14F-4D97-AF65-F5344CB8AC3E}">
        <p14:creationId xmlns:p14="http://schemas.microsoft.com/office/powerpoint/2010/main" val="2645769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flipV="1">
            <a:off x="0" y="2"/>
            <a:ext cx="12089079" cy="45719"/>
          </a:xfrm>
          <a:solidFill>
            <a:schemeClr val="accent2">
              <a:lumMod val="20000"/>
              <a:lumOff val="80000"/>
            </a:schemeClr>
          </a:solidFill>
        </p:spPr>
        <p:txBody>
          <a:bodyPr anchor="t">
            <a:noAutofit/>
          </a:bodyPr>
          <a:lstStyle/>
          <a:p>
            <a:endParaRPr lang="en-US" sz="3600" b="1" u="sng" dirty="0">
              <a:solidFill>
                <a:srgbClr val="C00000"/>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45721"/>
            <a:ext cx="12089080" cy="6766559"/>
          </a:xfrm>
          <a:solidFill>
            <a:schemeClr val="accent5">
              <a:lumMod val="20000"/>
              <a:lumOff val="80000"/>
            </a:schemeClr>
          </a:solidFill>
        </p:spPr>
        <p:txBody>
          <a:bodyPr>
            <a:normAutofit lnSpcReduction="10000"/>
          </a:bodyPr>
          <a:lstStyle/>
          <a:p>
            <a:pPr marL="571500" indent="-571500" algn="l">
              <a:buFont typeface="Wingdings" pitchFamily="2" charset="2"/>
              <a:buChar char="v"/>
            </a:pPr>
            <a:r>
              <a:rPr lang="en-US" sz="3600" b="1" u="sng" dirty="0">
                <a:solidFill>
                  <a:srgbClr val="B800FF"/>
                </a:solidFill>
                <a:latin typeface="Arial" panose="020B0604020202020204" pitchFamily="34" charset="0"/>
                <a:cs typeface="Arial" panose="020B0604020202020204" pitchFamily="34" charset="0"/>
              </a:rPr>
              <a:t>Reg 67 (b).</a:t>
            </a:r>
            <a:r>
              <a:rPr lang="en-US" sz="3600" b="1" dirty="0">
                <a:solidFill>
                  <a:srgbClr val="B800FF"/>
                </a:solidFill>
                <a:latin typeface="Arial" panose="020B0604020202020204" pitchFamily="34" charset="0"/>
                <a:cs typeface="Arial" panose="020B0604020202020204" pitchFamily="34" charset="0"/>
              </a:rPr>
              <a:t>Childless Widow drawing OFP can remarry. OFP ceases if her income from other sources is more than Minimum family pension (Rs 9000) + DR. </a:t>
            </a:r>
            <a:r>
              <a:rPr lang="en-US" sz="3600" b="1" i="1" u="sng" dirty="0">
                <a:solidFill>
                  <a:srgbClr val="B800FF"/>
                </a:solidFill>
                <a:latin typeface="Arial" panose="020B0604020202020204" pitchFamily="34" charset="0"/>
                <a:cs typeface="Arial" panose="020B0604020202020204" pitchFamily="34" charset="0"/>
              </a:rPr>
              <a:t>Her date of re-marriage is irrelevant if husband died before Jan 2006</a:t>
            </a:r>
          </a:p>
          <a:p>
            <a:pPr marL="571500" indent="-571500" algn="l">
              <a:buFont typeface="Wingdings" pitchFamily="2" charset="2"/>
              <a:buChar char="v"/>
            </a:pPr>
            <a:r>
              <a:rPr lang="en-US" sz="3600" b="1" u="sng" dirty="0">
                <a:solidFill>
                  <a:srgbClr val="3427FF"/>
                </a:solidFill>
                <a:latin typeface="Arial" panose="020B0604020202020204" pitchFamily="34" charset="0"/>
                <a:cs typeface="Arial" panose="020B0604020202020204" pitchFamily="34" charset="0"/>
              </a:rPr>
              <a:t>Note 4. </a:t>
            </a:r>
            <a:r>
              <a:rPr lang="en-US" sz="3600" b="1" dirty="0">
                <a:solidFill>
                  <a:srgbClr val="3427FF"/>
                </a:solidFill>
                <a:latin typeface="Arial" panose="020B0604020202020204" pitchFamily="34" charset="0"/>
                <a:cs typeface="Arial" panose="020B0604020202020204" pitchFamily="34" charset="0"/>
              </a:rPr>
              <a:t>If a dependent child acquires disability after age of 25, he or she is eligible for OFP on death of both the parents</a:t>
            </a:r>
            <a:endParaRPr lang="en-US" sz="3600" b="1" dirty="0">
              <a:solidFill>
                <a:schemeClr val="accent6">
                  <a:lumMod val="75000"/>
                </a:schemeClr>
              </a:solidFill>
              <a:latin typeface="Arial" panose="020B0604020202020204" pitchFamily="34" charset="0"/>
              <a:cs typeface="Arial" panose="020B0604020202020204" pitchFamily="34" charset="0"/>
            </a:endParaRPr>
          </a:p>
          <a:p>
            <a:pPr marL="571500" indent="-571500" algn="l">
              <a:buFont typeface="Wingdings" pitchFamily="2" charset="2"/>
              <a:buChar char="v"/>
            </a:pPr>
            <a:r>
              <a:rPr lang="en-US" sz="3600" b="1" u="sng" dirty="0">
                <a:solidFill>
                  <a:schemeClr val="accent6">
                    <a:lumMod val="75000"/>
                  </a:schemeClr>
                </a:solidFill>
                <a:latin typeface="Arial" panose="020B0604020202020204" pitchFamily="34" charset="0"/>
                <a:cs typeface="Arial" panose="020B0604020202020204" pitchFamily="34" charset="0"/>
              </a:rPr>
              <a:t>Reg 70. OFP to Parents (income less than Min Pension)</a:t>
            </a:r>
          </a:p>
          <a:p>
            <a:pPr marL="571500" indent="-571500" algn="l">
              <a:buFont typeface="Arial" panose="020B0604020202020204" pitchFamily="34" charset="0"/>
              <a:buChar char="•"/>
            </a:pPr>
            <a:r>
              <a:rPr lang="en-US" sz="3600" b="1" u="sng" dirty="0">
                <a:solidFill>
                  <a:schemeClr val="accent6">
                    <a:lumMod val="75000"/>
                  </a:schemeClr>
                </a:solidFill>
                <a:latin typeface="Arial" panose="020B0604020202020204" pitchFamily="34" charset="0"/>
                <a:cs typeface="Arial" panose="020B0604020202020204" pitchFamily="34" charset="0"/>
              </a:rPr>
              <a:t>Deceased Soldier is Bachelor</a:t>
            </a:r>
          </a:p>
          <a:p>
            <a:pPr marL="571500" indent="-571500" algn="l">
              <a:buFont typeface="Arial" panose="020B0604020202020204" pitchFamily="34" charset="0"/>
              <a:buChar char="•"/>
            </a:pPr>
            <a:r>
              <a:rPr lang="en-US" sz="3600" b="1" u="sng" dirty="0">
                <a:solidFill>
                  <a:schemeClr val="accent6">
                    <a:lumMod val="75000"/>
                  </a:schemeClr>
                </a:solidFill>
                <a:latin typeface="Arial" panose="020B0604020202020204" pitchFamily="34" charset="0"/>
                <a:cs typeface="Arial" panose="020B0604020202020204" pitchFamily="34" charset="0"/>
              </a:rPr>
              <a:t>Only on Death or Re-marriage of Widow</a:t>
            </a:r>
          </a:p>
          <a:p>
            <a:pPr algn="l"/>
            <a:r>
              <a:rPr lang="en-US" sz="3600" b="1" dirty="0">
                <a:solidFill>
                  <a:srgbClr val="002060"/>
                </a:solidFill>
                <a:latin typeface="Arial" panose="020B0604020202020204" pitchFamily="34" charset="0"/>
                <a:cs typeface="Arial" panose="020B0604020202020204" pitchFamily="34" charset="0"/>
              </a:rPr>
              <a:t> </a:t>
            </a:r>
            <a:endParaRPr lang="en-US" sz="3600" b="1" u="sng"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9687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45721"/>
            <a:ext cx="12089079" cy="654924"/>
          </a:xfrm>
          <a:solidFill>
            <a:schemeClr val="accent2">
              <a:lumMod val="20000"/>
              <a:lumOff val="80000"/>
            </a:schemeClr>
          </a:solidFill>
        </p:spPr>
        <p:txBody>
          <a:bodyPr anchor="t">
            <a:noAutofit/>
          </a:bodyPr>
          <a:lstStyle/>
          <a:p>
            <a:r>
              <a:rPr lang="en-US" sz="3600" b="1" u="sng" dirty="0">
                <a:solidFill>
                  <a:srgbClr val="C00000"/>
                </a:solidFill>
                <a:latin typeface="Arial" panose="020B0604020202020204" pitchFamily="34" charset="0"/>
                <a:cs typeface="Arial" panose="020B0604020202020204" pitchFamily="34" charset="0"/>
              </a:rPr>
              <a:t>ESM of Nepalese Domicile: Reg 70A</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831273"/>
            <a:ext cx="12089080" cy="5981007"/>
          </a:xfrm>
          <a:solidFill>
            <a:schemeClr val="accent2">
              <a:lumMod val="20000"/>
              <a:lumOff val="80000"/>
            </a:schemeClr>
          </a:solidFill>
        </p:spPr>
        <p:txBody>
          <a:bodyPr>
            <a:normAutofit/>
          </a:bodyPr>
          <a:lstStyle/>
          <a:p>
            <a:pPr marL="571500" indent="-571500" algn="l">
              <a:buFont typeface="Wingdings" pitchFamily="2" charset="2"/>
              <a:buChar char="v"/>
            </a:pPr>
            <a:r>
              <a:rPr lang="en-US" sz="3600" b="1" dirty="0">
                <a:solidFill>
                  <a:srgbClr val="002060"/>
                </a:solidFill>
                <a:latin typeface="Arial" panose="020B0604020202020204" pitchFamily="34" charset="0"/>
                <a:cs typeface="Arial" panose="020B0604020202020204" pitchFamily="34" charset="0"/>
              </a:rPr>
              <a:t> Some ESMs get into plural marriage</a:t>
            </a:r>
          </a:p>
          <a:p>
            <a:pPr marL="571500" indent="-571500" algn="l">
              <a:buFont typeface="Wingdings" pitchFamily="2" charset="2"/>
              <a:buChar char="§"/>
            </a:pPr>
            <a:r>
              <a:rPr lang="en-US" sz="3600" b="1" dirty="0">
                <a:solidFill>
                  <a:srgbClr val="002060"/>
                </a:solidFill>
                <a:latin typeface="Arial" panose="020B0604020202020204" pitchFamily="34" charset="0"/>
                <a:cs typeface="Arial" panose="020B0604020202020204" pitchFamily="34" charset="0"/>
              </a:rPr>
              <a:t> Legally married wife elopes with someone else or not traceable for 7 year, ESM marries second time, the second one becomes eligible for OFP on death of ESM. In case first legally married wife comes back two widows will share the OFP</a:t>
            </a:r>
          </a:p>
          <a:p>
            <a:pPr marL="571500" indent="-571500" algn="l">
              <a:buFont typeface="Wingdings" pitchFamily="2" charset="2"/>
              <a:buChar char="§"/>
            </a:pPr>
            <a:r>
              <a:rPr lang="en-US" sz="3600" b="1" dirty="0">
                <a:solidFill>
                  <a:srgbClr val="002060"/>
                </a:solidFill>
                <a:latin typeface="Arial" panose="020B0604020202020204" pitchFamily="34" charset="0"/>
                <a:cs typeface="Arial" panose="020B0604020202020204" pitchFamily="34" charset="0"/>
              </a:rPr>
              <a:t> </a:t>
            </a:r>
            <a:r>
              <a:rPr lang="en-US" sz="3600" b="1" u="sng" dirty="0">
                <a:solidFill>
                  <a:srgbClr val="B800FF"/>
                </a:solidFill>
                <a:latin typeface="Arial" panose="020B0604020202020204" pitchFamily="34" charset="0"/>
                <a:cs typeface="Arial" panose="020B0604020202020204" pitchFamily="34" charset="0"/>
              </a:rPr>
              <a:t>Malkin Ain.</a:t>
            </a:r>
            <a:r>
              <a:rPr lang="en-US" sz="3600" b="1" dirty="0">
                <a:solidFill>
                  <a:srgbClr val="B800FF"/>
                </a:solidFill>
                <a:latin typeface="Arial" panose="020B0604020202020204" pitchFamily="34" charset="0"/>
                <a:cs typeface="Arial" panose="020B0604020202020204" pitchFamily="34" charset="0"/>
              </a:rPr>
              <a:t> Marriage between two if age difference is 20 or more years, the society punishes the spouse. But marriage is not considered illegal or void. The young widow is eligible for OFP</a:t>
            </a:r>
          </a:p>
        </p:txBody>
      </p:sp>
    </p:spTree>
    <p:extLst>
      <p:ext uri="{BB962C8B-B14F-4D97-AF65-F5344CB8AC3E}">
        <p14:creationId xmlns:p14="http://schemas.microsoft.com/office/powerpoint/2010/main" val="1931203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45719"/>
            <a:ext cx="12089081" cy="1034935"/>
          </a:xfrm>
          <a:solidFill>
            <a:schemeClr val="accent5">
              <a:lumMod val="20000"/>
              <a:lumOff val="80000"/>
            </a:schemeClr>
          </a:solidFill>
        </p:spPr>
        <p:txBody>
          <a:bodyPr lIns="90000">
            <a:normAutofit/>
          </a:bodyPr>
          <a:lstStyle/>
          <a:p>
            <a:r>
              <a:rPr lang="en-US" sz="3600" b="1" u="sng" dirty="0">
                <a:solidFill>
                  <a:srgbClr val="C00000"/>
                </a:solidFill>
                <a:latin typeface="Arial" panose="020B0604020202020204" pitchFamily="34" charset="0"/>
                <a:cs typeface="Arial" panose="020B0604020202020204" pitchFamily="34" charset="0"/>
              </a:rPr>
              <a:t>INITIAL THOUGHTS</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1080655"/>
            <a:ext cx="12089080" cy="5731626"/>
          </a:xfrm>
          <a:solidFill>
            <a:schemeClr val="accent5">
              <a:lumMod val="20000"/>
              <a:lumOff val="80000"/>
            </a:schemeClr>
          </a:solidFill>
        </p:spPr>
        <p:txBody>
          <a:bodyPr>
            <a:normAutofit/>
          </a:bodyPr>
          <a:lstStyle/>
          <a:p>
            <a:pPr marL="571500" indent="-571500" algn="just">
              <a:buFont typeface="Wingdings" pitchFamily="2" charset="2"/>
              <a:buChar char="v"/>
            </a:pPr>
            <a:r>
              <a:rPr lang="en-US" sz="3600" b="1" dirty="0">
                <a:solidFill>
                  <a:srgbClr val="3427FF"/>
                </a:solidFill>
                <a:latin typeface="Arial" panose="020B0604020202020204" pitchFamily="34" charset="0"/>
                <a:cs typeface="Arial" panose="020B0604020202020204" pitchFamily="34" charset="0"/>
              </a:rPr>
              <a:t>Govt of India is empowered to make amendments for benefit of employees and pensioners with retrospective effect as it takes time for Government to approve such a beneficial amendments</a:t>
            </a:r>
            <a:endParaRPr lang="en-US" sz="3600" b="1" dirty="0">
              <a:solidFill>
                <a:srgbClr val="B800FF"/>
              </a:solidFill>
              <a:latin typeface="Arial" panose="020B0604020202020204" pitchFamily="34" charset="0"/>
              <a:cs typeface="Arial" panose="020B0604020202020204" pitchFamily="34" charset="0"/>
            </a:endParaRPr>
          </a:p>
          <a:p>
            <a:pPr marL="571500" indent="-571500" algn="just">
              <a:buFont typeface="Wingdings" pitchFamily="2" charset="2"/>
              <a:buChar char="Ø"/>
            </a:pPr>
            <a:r>
              <a:rPr lang="en-US" sz="3600" b="1" dirty="0">
                <a:solidFill>
                  <a:srgbClr val="B800FF"/>
                </a:solidFill>
                <a:latin typeface="Arial" panose="020B0604020202020204" pitchFamily="34" charset="0"/>
                <a:cs typeface="Arial" panose="020B0604020202020204" pitchFamily="34" charset="0"/>
              </a:rPr>
              <a:t>Post 2006 </a:t>
            </a:r>
            <a:r>
              <a:rPr lang="en-US" sz="3600" b="1" dirty="0" err="1">
                <a:solidFill>
                  <a:srgbClr val="B800FF"/>
                </a:solidFill>
                <a:latin typeface="Arial" panose="020B0604020202020204" pitchFamily="34" charset="0"/>
                <a:cs typeface="Arial" panose="020B0604020202020204" pitchFamily="34" charset="0"/>
              </a:rPr>
              <a:t>Hony</a:t>
            </a:r>
            <a:r>
              <a:rPr lang="en-US" sz="3600" b="1" dirty="0">
                <a:solidFill>
                  <a:srgbClr val="B800FF"/>
                </a:solidFill>
                <a:latin typeface="Arial" panose="020B0604020202020204" pitchFamily="34" charset="0"/>
                <a:cs typeface="Arial" panose="020B0604020202020204" pitchFamily="34" charset="0"/>
              </a:rPr>
              <a:t> Nb Subs to get pension of Nb Subs</a:t>
            </a:r>
          </a:p>
          <a:p>
            <a:pPr marL="571500" indent="-571500" algn="just">
              <a:buFont typeface="Wingdings" pitchFamily="2" charset="2"/>
              <a:buChar char="Ø"/>
            </a:pPr>
            <a:r>
              <a:rPr lang="en-US" sz="3600" b="1" dirty="0">
                <a:solidFill>
                  <a:srgbClr val="002060"/>
                </a:solidFill>
                <a:latin typeface="Arial" panose="020B0604020202020204" pitchFamily="34" charset="0"/>
                <a:cs typeface="Arial" panose="020B0604020202020204" pitchFamily="34" charset="0"/>
              </a:rPr>
              <a:t>MACP is applicable from Jan 2006 in stead of Sep 2008</a:t>
            </a:r>
            <a:endParaRPr lang="en-US" sz="3600" b="1" dirty="0">
              <a:solidFill>
                <a:schemeClr val="accent6">
                  <a:lumMod val="75000"/>
                </a:schemeClr>
              </a:solidFill>
              <a:latin typeface="Arial" panose="020B0604020202020204" pitchFamily="34" charset="0"/>
              <a:cs typeface="Arial" panose="020B0604020202020204" pitchFamily="34" charset="0"/>
            </a:endParaRPr>
          </a:p>
          <a:p>
            <a:pPr marL="571500" indent="-571500" algn="just">
              <a:buFont typeface="Wingdings" pitchFamily="2" charset="2"/>
              <a:buChar char="Ø"/>
            </a:pPr>
            <a:r>
              <a:rPr lang="en-US" sz="3600" b="1" dirty="0">
                <a:solidFill>
                  <a:schemeClr val="accent6">
                    <a:lumMod val="75000"/>
                  </a:schemeClr>
                </a:solidFill>
                <a:latin typeface="Arial" panose="020B0604020202020204" pitchFamily="34" charset="0"/>
                <a:cs typeface="Arial" panose="020B0604020202020204" pitchFamily="34" charset="0"/>
              </a:rPr>
              <a:t> Terms &amp; Conditions affecting adversely of earlier soldiers still in service or pensioners cannot be made with retrospective effect</a:t>
            </a:r>
            <a:endParaRPr lang="en-US" sz="3600" dirty="0">
              <a:solidFill>
                <a:schemeClr val="accent6">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3955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45721"/>
            <a:ext cx="12089079" cy="654924"/>
          </a:xfrm>
          <a:solidFill>
            <a:schemeClr val="accent4">
              <a:lumMod val="20000"/>
              <a:lumOff val="80000"/>
            </a:schemeClr>
          </a:solidFill>
        </p:spPr>
        <p:txBody>
          <a:bodyPr anchor="t">
            <a:noAutofit/>
          </a:bodyPr>
          <a:lstStyle/>
          <a:p>
            <a:r>
              <a:rPr lang="en-US" sz="3600" b="1" u="sng" dirty="0">
                <a:solidFill>
                  <a:srgbClr val="C00000"/>
                </a:solidFill>
                <a:latin typeface="Arial" panose="020B0604020202020204" pitchFamily="34" charset="0"/>
                <a:cs typeface="Arial" panose="020B0604020202020204" pitchFamily="34" charset="0"/>
              </a:rPr>
              <a:t>Missing Soldiers / Pensioners / Family Pensioner</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831273"/>
            <a:ext cx="12089080" cy="5981007"/>
          </a:xfrm>
          <a:solidFill>
            <a:schemeClr val="accent4">
              <a:lumMod val="20000"/>
              <a:lumOff val="80000"/>
            </a:schemeClr>
          </a:solidFill>
        </p:spPr>
        <p:txBody>
          <a:bodyPr>
            <a:normAutofit lnSpcReduction="10000"/>
          </a:bodyPr>
          <a:lstStyle/>
          <a:p>
            <a:pPr marL="571500" indent="-571500" algn="l">
              <a:buFont typeface="Wingdings" pitchFamily="2" charset="2"/>
              <a:buChar char="v"/>
            </a:pPr>
            <a:r>
              <a:rPr lang="en-US" sz="3600" b="1" dirty="0">
                <a:solidFill>
                  <a:srgbClr val="002060"/>
                </a:solidFill>
                <a:latin typeface="Arial" panose="020B0604020202020204" pitchFamily="34" charset="0"/>
                <a:cs typeface="Arial" panose="020B0604020202020204" pitchFamily="34" charset="0"/>
              </a:rPr>
              <a:t> </a:t>
            </a:r>
            <a:r>
              <a:rPr lang="en-US" sz="3600" b="1" u="sng" dirty="0">
                <a:solidFill>
                  <a:srgbClr val="002060"/>
                </a:solidFill>
                <a:latin typeface="Arial" panose="020B0604020202020204" pitchFamily="34" charset="0"/>
                <a:cs typeface="Arial" panose="020B0604020202020204" pitchFamily="34" charset="0"/>
              </a:rPr>
              <a:t>Solider</a:t>
            </a:r>
            <a:r>
              <a:rPr lang="en-US" sz="3600" b="1" dirty="0">
                <a:solidFill>
                  <a:srgbClr val="002060"/>
                </a:solidFill>
                <a:latin typeface="Arial" panose="020B0604020202020204" pitchFamily="34" charset="0"/>
                <a:cs typeface="Arial" panose="020B0604020202020204" pitchFamily="34" charset="0"/>
              </a:rPr>
              <a:t>: Wife eligible for OFP whichever date is Earlier</a:t>
            </a:r>
          </a:p>
          <a:p>
            <a:pPr marL="571500" indent="-571500" algn="l">
              <a:buFont typeface="Arial" panose="020B0604020202020204" pitchFamily="34" charset="0"/>
              <a:buChar char="•"/>
            </a:pPr>
            <a:r>
              <a:rPr lang="en-US" sz="3600" b="1" dirty="0">
                <a:solidFill>
                  <a:srgbClr val="002060"/>
                </a:solidFill>
                <a:latin typeface="Arial" panose="020B0604020202020204" pitchFamily="34" charset="0"/>
                <a:cs typeface="Arial" panose="020B0604020202020204" pitchFamily="34" charset="0"/>
              </a:rPr>
              <a:t>  On completion of Leave sanctioned</a:t>
            </a:r>
          </a:p>
          <a:p>
            <a:pPr marL="571500" indent="-571500" algn="l">
              <a:buFont typeface="Arial" panose="020B0604020202020204" pitchFamily="34" charset="0"/>
              <a:buChar char="•"/>
            </a:pPr>
            <a:r>
              <a:rPr lang="en-US" sz="3600" b="1" dirty="0">
                <a:solidFill>
                  <a:srgbClr val="002060"/>
                </a:solidFill>
                <a:latin typeface="Arial" panose="020B0604020202020204" pitchFamily="34" charset="0"/>
                <a:cs typeface="Arial" panose="020B0604020202020204" pitchFamily="34" charset="0"/>
              </a:rPr>
              <a:t>  Date </a:t>
            </a:r>
            <a:r>
              <a:rPr lang="en-US" sz="3600" b="1" dirty="0" err="1">
                <a:solidFill>
                  <a:srgbClr val="002060"/>
                </a:solidFill>
                <a:latin typeface="Arial" panose="020B0604020202020204" pitchFamily="34" charset="0"/>
                <a:cs typeface="Arial" panose="020B0604020202020204" pitchFamily="34" charset="0"/>
              </a:rPr>
              <a:t>upto</a:t>
            </a:r>
            <a:r>
              <a:rPr lang="en-US" sz="3600" b="1" dirty="0">
                <a:solidFill>
                  <a:srgbClr val="002060"/>
                </a:solidFill>
                <a:latin typeface="Arial" panose="020B0604020202020204" pitchFamily="34" charset="0"/>
                <a:cs typeface="Arial" panose="020B0604020202020204" pitchFamily="34" charset="0"/>
              </a:rPr>
              <a:t> which pay &amp; </a:t>
            </a:r>
            <a:r>
              <a:rPr lang="en-US" sz="3600" b="1" dirty="0" err="1">
                <a:solidFill>
                  <a:srgbClr val="002060"/>
                </a:solidFill>
                <a:latin typeface="Arial" panose="020B0604020202020204" pitchFamily="34" charset="0"/>
                <a:cs typeface="Arial" panose="020B0604020202020204" pitchFamily="34" charset="0"/>
              </a:rPr>
              <a:t>allces</a:t>
            </a:r>
            <a:r>
              <a:rPr lang="en-US" sz="3600" b="1" dirty="0">
                <a:solidFill>
                  <a:srgbClr val="002060"/>
                </a:solidFill>
                <a:latin typeface="Arial" panose="020B0604020202020204" pitchFamily="34" charset="0"/>
                <a:cs typeface="Arial" panose="020B0604020202020204" pitchFamily="34" charset="0"/>
              </a:rPr>
              <a:t> were paid</a:t>
            </a:r>
          </a:p>
          <a:p>
            <a:pPr marL="571500" indent="-571500" algn="l">
              <a:buFont typeface="Arial" panose="020B0604020202020204" pitchFamily="34" charset="0"/>
              <a:buChar char="•"/>
            </a:pPr>
            <a:r>
              <a:rPr lang="en-US" sz="3600" b="1" dirty="0">
                <a:solidFill>
                  <a:srgbClr val="002060"/>
                </a:solidFill>
                <a:latin typeface="Arial" panose="020B0604020202020204" pitchFamily="34" charset="0"/>
                <a:cs typeface="Arial" panose="020B0604020202020204" pitchFamily="34" charset="0"/>
              </a:rPr>
              <a:t>  Date of Police Report – Untraceable</a:t>
            </a:r>
          </a:p>
          <a:p>
            <a:pPr marL="571500" indent="-571500" algn="l">
              <a:buFont typeface="Arial" panose="020B0604020202020204" pitchFamily="34" charset="0"/>
              <a:buChar char="•"/>
            </a:pPr>
            <a:r>
              <a:rPr lang="en-US" sz="3600" b="1" u="sng" dirty="0">
                <a:solidFill>
                  <a:srgbClr val="B800FF"/>
                </a:solidFill>
                <a:latin typeface="Arial" panose="020B0604020202020204" pitchFamily="34" charset="0"/>
                <a:cs typeface="Arial" panose="020B0604020202020204" pitchFamily="34" charset="0"/>
              </a:rPr>
              <a:t>Payment of  Pension of Missing Pensioner</a:t>
            </a:r>
            <a:r>
              <a:rPr lang="en-US" sz="3600" b="1" dirty="0">
                <a:solidFill>
                  <a:srgbClr val="B800FF"/>
                </a:solidFill>
                <a:latin typeface="Arial" panose="020B0604020202020204" pitchFamily="34" charset="0"/>
                <a:cs typeface="Arial" panose="020B0604020202020204" pitchFamily="34" charset="0"/>
              </a:rPr>
              <a:t>. From date of Police report or date </a:t>
            </a:r>
            <a:r>
              <a:rPr lang="en-US" sz="3600" b="1" dirty="0" err="1">
                <a:solidFill>
                  <a:srgbClr val="B800FF"/>
                </a:solidFill>
                <a:latin typeface="Arial" panose="020B0604020202020204" pitchFamily="34" charset="0"/>
                <a:cs typeface="Arial" panose="020B0604020202020204" pitchFamily="34" charset="0"/>
              </a:rPr>
              <a:t>upto</a:t>
            </a:r>
            <a:r>
              <a:rPr lang="en-US" sz="3600" b="1" dirty="0">
                <a:solidFill>
                  <a:srgbClr val="B800FF"/>
                </a:solidFill>
                <a:latin typeface="Arial" panose="020B0604020202020204" pitchFamily="34" charset="0"/>
                <a:cs typeface="Arial" panose="020B0604020202020204" pitchFamily="34" charset="0"/>
              </a:rPr>
              <a:t> which pension was paid – whichever is later</a:t>
            </a:r>
          </a:p>
          <a:p>
            <a:pPr marL="571500" indent="-571500" algn="l">
              <a:buFont typeface="Arial" panose="020B0604020202020204" pitchFamily="34" charset="0"/>
              <a:buChar char="•"/>
            </a:pPr>
            <a:r>
              <a:rPr lang="en-US" sz="3600" b="1" u="sng" dirty="0">
                <a:solidFill>
                  <a:srgbClr val="3427FF"/>
                </a:solidFill>
                <a:latin typeface="Arial" panose="020B0604020202020204" pitchFamily="34" charset="0"/>
                <a:cs typeface="Arial" panose="020B0604020202020204" pitchFamily="34" charset="0"/>
              </a:rPr>
              <a:t>Missing Family Pensioner</a:t>
            </a:r>
            <a:r>
              <a:rPr lang="en-US" sz="3600" b="1" dirty="0">
                <a:solidFill>
                  <a:srgbClr val="3427FF"/>
                </a:solidFill>
                <a:latin typeface="Arial" panose="020B0604020202020204" pitchFamily="34" charset="0"/>
                <a:cs typeface="Arial" panose="020B0604020202020204" pitchFamily="34" charset="0"/>
              </a:rPr>
              <a:t>. Other eligible members of family can apply for OFP six months after Police give un-traceable report</a:t>
            </a:r>
          </a:p>
        </p:txBody>
      </p:sp>
    </p:spTree>
    <p:extLst>
      <p:ext uri="{BB962C8B-B14F-4D97-AF65-F5344CB8AC3E}">
        <p14:creationId xmlns:p14="http://schemas.microsoft.com/office/powerpoint/2010/main" val="1426669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45721"/>
            <a:ext cx="12089079" cy="654924"/>
          </a:xfrm>
          <a:solidFill>
            <a:schemeClr val="accent2">
              <a:lumMod val="20000"/>
              <a:lumOff val="80000"/>
            </a:schemeClr>
          </a:solidFill>
        </p:spPr>
        <p:txBody>
          <a:bodyPr anchor="t">
            <a:noAutofit/>
          </a:bodyPr>
          <a:lstStyle/>
          <a:p>
            <a:r>
              <a:rPr lang="en-US" sz="3600" b="1" u="sng" dirty="0">
                <a:solidFill>
                  <a:srgbClr val="C00000"/>
                </a:solidFill>
                <a:latin typeface="Arial" panose="020B0604020202020204" pitchFamily="34" charset="0"/>
                <a:cs typeface="Arial" panose="020B0604020202020204" pitchFamily="34" charset="0"/>
              </a:rPr>
              <a:t>Reg 79: Dual Family Pension</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831273"/>
            <a:ext cx="12089080" cy="5981007"/>
          </a:xfrm>
          <a:solidFill>
            <a:schemeClr val="accent2">
              <a:lumMod val="20000"/>
              <a:lumOff val="80000"/>
            </a:schemeClr>
          </a:solidFill>
        </p:spPr>
        <p:txBody>
          <a:bodyPr>
            <a:normAutofit fontScale="92500"/>
          </a:bodyPr>
          <a:lstStyle/>
          <a:p>
            <a:pPr marL="571500" indent="-571500" algn="l">
              <a:buFont typeface="Wingdings" pitchFamily="2" charset="2"/>
              <a:buChar char="v"/>
            </a:pPr>
            <a:r>
              <a:rPr lang="en-US" sz="3600" b="1" dirty="0">
                <a:solidFill>
                  <a:srgbClr val="002060"/>
                </a:solidFill>
                <a:latin typeface="Arial" panose="020B0604020202020204" pitchFamily="34" charset="0"/>
                <a:cs typeface="Arial" panose="020B0604020202020204" pitchFamily="34" charset="0"/>
              </a:rPr>
              <a:t> </a:t>
            </a:r>
            <a:r>
              <a:rPr lang="en-US" sz="3600" b="1" dirty="0">
                <a:solidFill>
                  <a:srgbClr val="B800FF"/>
                </a:solidFill>
                <a:latin typeface="Arial" panose="020B0604020202020204" pitchFamily="34" charset="0"/>
                <a:cs typeface="Arial" panose="020B0604020202020204" pitchFamily="34" charset="0"/>
              </a:rPr>
              <a:t>Family pensioner is authorized Dual Family Pension in case the ESM was employed in State Govt or DSC/TA and subsequently dies. This provision of dual family pension  w.e.f. 24 Sep 2012</a:t>
            </a:r>
          </a:p>
          <a:p>
            <a:pPr algn="l"/>
            <a:endParaRPr lang="en-US" sz="3600" b="1" u="sng" dirty="0">
              <a:solidFill>
                <a:srgbClr val="B800FF"/>
              </a:solidFill>
              <a:latin typeface="Arial" panose="020B0604020202020204" pitchFamily="34" charset="0"/>
              <a:cs typeface="Arial" panose="020B0604020202020204" pitchFamily="34" charset="0"/>
            </a:endParaRPr>
          </a:p>
          <a:p>
            <a:pPr marL="571500" indent="-571500" algn="l">
              <a:buFont typeface="Wingdings" pitchFamily="2" charset="2"/>
              <a:buChar char="v"/>
            </a:pPr>
            <a:r>
              <a:rPr lang="en-US" sz="3600" b="1" u="sng" dirty="0">
                <a:solidFill>
                  <a:srgbClr val="3427FF"/>
                </a:solidFill>
                <a:latin typeface="Arial" panose="020B0604020202020204" pitchFamily="34" charset="0"/>
                <a:cs typeface="Arial" panose="020B0604020202020204" pitchFamily="34" charset="0"/>
              </a:rPr>
              <a:t>Note 3: </a:t>
            </a:r>
            <a:r>
              <a:rPr lang="en-US" sz="3600" b="1" dirty="0">
                <a:solidFill>
                  <a:srgbClr val="3427FF"/>
                </a:solidFill>
                <a:latin typeface="Arial" panose="020B0604020202020204" pitchFamily="34" charset="0"/>
                <a:cs typeface="Arial" panose="020B0604020202020204" pitchFamily="34" charset="0"/>
              </a:rPr>
              <a:t>Widow is granted Special Family Pension (SFP) if death of soldier is attributable to Military Service. She is granted Liberalized Family Pension (LFP) if death occurs in war or war like environment. The soldier during re-employment period dies while performing military duty or in war like environment, then widow will get </a:t>
            </a:r>
            <a:r>
              <a:rPr lang="en-US" sz="3600" b="1" dirty="0">
                <a:solidFill>
                  <a:srgbClr val="FF0000"/>
                </a:solidFill>
                <a:latin typeface="Arial" panose="020B0604020202020204" pitchFamily="34" charset="0"/>
                <a:cs typeface="Arial" panose="020B0604020202020204" pitchFamily="34" charset="0"/>
              </a:rPr>
              <a:t>OFP and SFP / LFP</a:t>
            </a:r>
            <a:endParaRPr lang="en-US" sz="3600" b="1" u="sng"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43864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45721"/>
            <a:ext cx="12089079" cy="654924"/>
          </a:xfrm>
          <a:solidFill>
            <a:schemeClr val="accent6">
              <a:lumMod val="20000"/>
              <a:lumOff val="80000"/>
            </a:schemeClr>
          </a:solidFill>
        </p:spPr>
        <p:txBody>
          <a:bodyPr anchor="t">
            <a:noAutofit/>
          </a:bodyPr>
          <a:lstStyle/>
          <a:p>
            <a:r>
              <a:rPr lang="en-US" sz="3600" b="1" u="sng" dirty="0">
                <a:solidFill>
                  <a:srgbClr val="C00000"/>
                </a:solidFill>
                <a:latin typeface="Arial" panose="020B0604020202020204" pitchFamily="34" charset="0"/>
                <a:cs typeface="Arial" panose="020B0604020202020204" pitchFamily="34" charset="0"/>
              </a:rPr>
              <a:t>Reg 80A: Simplification of Sanction of Pension</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831273"/>
            <a:ext cx="12089080" cy="5981007"/>
          </a:xfrm>
          <a:solidFill>
            <a:schemeClr val="accent6">
              <a:lumMod val="20000"/>
              <a:lumOff val="80000"/>
            </a:schemeClr>
          </a:solidFill>
        </p:spPr>
        <p:txBody>
          <a:bodyPr>
            <a:normAutofit/>
          </a:bodyPr>
          <a:lstStyle/>
          <a:p>
            <a:r>
              <a:rPr lang="en-US" sz="3600" b="1" dirty="0">
                <a:solidFill>
                  <a:srgbClr val="002060"/>
                </a:solidFill>
                <a:latin typeface="Arial" panose="020B0604020202020204" pitchFamily="34" charset="0"/>
                <a:cs typeface="Arial" panose="020B0604020202020204" pitchFamily="34" charset="0"/>
              </a:rPr>
              <a:t> </a:t>
            </a:r>
            <a:r>
              <a:rPr lang="en-US" sz="3900" b="1" u="sng" dirty="0">
                <a:solidFill>
                  <a:srgbClr val="002060"/>
                </a:solidFill>
                <a:latin typeface="Arial" panose="020B0604020202020204" pitchFamily="34" charset="0"/>
                <a:cs typeface="Arial" panose="020B0604020202020204" pitchFamily="34" charset="0"/>
              </a:rPr>
              <a:t>On death of wife or Spouse </a:t>
            </a:r>
            <a:r>
              <a:rPr lang="en-US" sz="3600" b="1" u="sng" dirty="0">
                <a:solidFill>
                  <a:srgbClr val="002060"/>
                </a:solidFill>
                <a:latin typeface="Arial" panose="020B0604020202020204" pitchFamily="34" charset="0"/>
                <a:cs typeface="Arial" panose="020B0604020202020204" pitchFamily="34" charset="0"/>
              </a:rPr>
              <a:t>(WEO or MNS)</a:t>
            </a:r>
          </a:p>
          <a:p>
            <a:pPr marL="571500" indent="-571500">
              <a:buFont typeface="Wingdings" pitchFamily="2" charset="2"/>
              <a:buChar char="v"/>
            </a:pPr>
            <a:r>
              <a:rPr lang="en-US" sz="3600" b="1" dirty="0">
                <a:solidFill>
                  <a:srgbClr val="002060"/>
                </a:solidFill>
                <a:latin typeface="Arial" panose="020B0604020202020204" pitchFamily="34" charset="0"/>
                <a:cs typeface="Arial" panose="020B0604020202020204" pitchFamily="34" charset="0"/>
              </a:rPr>
              <a:t> Unmarried / Divorced / Widowed Daughter </a:t>
            </a:r>
          </a:p>
          <a:p>
            <a:r>
              <a:rPr lang="en-US" sz="3600" b="1" dirty="0">
                <a:solidFill>
                  <a:srgbClr val="002060"/>
                </a:solidFill>
                <a:latin typeface="Arial" panose="020B0604020202020204" pitchFamily="34" charset="0"/>
                <a:cs typeface="Arial" panose="020B0604020202020204" pitchFamily="34" charset="0"/>
              </a:rPr>
              <a:t> or Disabled Children / Dependent Parents</a:t>
            </a:r>
            <a:endParaRPr lang="en-US" sz="3600" b="1" dirty="0">
              <a:solidFill>
                <a:srgbClr val="B800FF"/>
              </a:solidFill>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r>
              <a:rPr lang="en-US" sz="3600" b="1" u="sng" dirty="0">
                <a:solidFill>
                  <a:srgbClr val="B800FF"/>
                </a:solidFill>
                <a:latin typeface="Arial" panose="020B0604020202020204" pitchFamily="34" charset="0"/>
                <a:cs typeface="Arial" panose="020B0604020202020204" pitchFamily="34" charset="0"/>
              </a:rPr>
              <a:t>Serving Soldier. </a:t>
            </a:r>
            <a:r>
              <a:rPr lang="en-US" sz="3600" b="1" dirty="0">
                <a:solidFill>
                  <a:srgbClr val="B800FF"/>
                </a:solidFill>
                <a:latin typeface="Arial" panose="020B0604020202020204" pitchFamily="34" charset="0"/>
                <a:cs typeface="Arial" panose="020B0604020202020204" pitchFamily="34" charset="0"/>
              </a:rPr>
              <a:t> In case he has such children / dependent parents, their names can be entered in the PPO</a:t>
            </a:r>
            <a:endParaRPr lang="en-US" sz="3600" b="1" dirty="0">
              <a:solidFill>
                <a:srgbClr val="3427FF"/>
              </a:solidFill>
              <a:latin typeface="Arial" panose="020B0604020202020204" pitchFamily="34" charset="0"/>
              <a:cs typeface="Arial" panose="020B0604020202020204" pitchFamily="34" charset="0"/>
            </a:endParaRPr>
          </a:p>
          <a:p>
            <a:r>
              <a:rPr lang="en-US" sz="3600" b="1" u="sng" dirty="0">
                <a:solidFill>
                  <a:srgbClr val="3427FF"/>
                </a:solidFill>
                <a:latin typeface="Arial" panose="020B0604020202020204" pitchFamily="34" charset="0"/>
                <a:cs typeface="Arial" panose="020B0604020202020204" pitchFamily="34" charset="0"/>
              </a:rPr>
              <a:t>Seniority for Pension</a:t>
            </a:r>
            <a:endParaRPr lang="en-US" sz="3600" b="1" u="sng" dirty="0">
              <a:solidFill>
                <a:srgbClr val="FF005B"/>
              </a:solidFill>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r>
              <a:rPr lang="en-US" sz="3600" b="1" dirty="0">
                <a:solidFill>
                  <a:srgbClr val="FF005B"/>
                </a:solidFill>
                <a:latin typeface="Arial" panose="020B0604020202020204" pitchFamily="34" charset="0"/>
                <a:cs typeface="Arial" panose="020B0604020202020204" pitchFamily="34" charset="0"/>
              </a:rPr>
              <a:t> Eldest Child below age of 25 or unmarried (whichever is earlier) acts as guardian and get OFP</a:t>
            </a:r>
          </a:p>
          <a:p>
            <a:pPr marL="571500" indent="-571500" algn="l">
              <a:buFont typeface="Arial" panose="020B0604020202020204" pitchFamily="34" charset="0"/>
              <a:buChar char="•"/>
            </a:pPr>
            <a:r>
              <a:rPr lang="en-US" sz="3600" b="1" dirty="0">
                <a:solidFill>
                  <a:srgbClr val="002060"/>
                </a:solidFill>
                <a:latin typeface="Arial" panose="020B0604020202020204" pitchFamily="34" charset="0"/>
                <a:cs typeface="Arial" panose="020B0604020202020204" pitchFamily="34" charset="0"/>
              </a:rPr>
              <a:t> On becoming in-eligible, next sibling will get OFP</a:t>
            </a:r>
            <a:endParaRPr lang="en-US" sz="3600" b="1" dirty="0">
              <a:solidFill>
                <a:srgbClr val="3427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3641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45721"/>
            <a:ext cx="12089079" cy="654924"/>
          </a:xfrm>
          <a:solidFill>
            <a:schemeClr val="accent5">
              <a:lumMod val="20000"/>
              <a:lumOff val="80000"/>
            </a:schemeClr>
          </a:solidFill>
        </p:spPr>
        <p:txBody>
          <a:bodyPr anchor="t">
            <a:noAutofit/>
          </a:bodyPr>
          <a:lstStyle/>
          <a:p>
            <a:r>
              <a:rPr lang="en-US" sz="4000" b="1" u="sng" dirty="0">
                <a:solidFill>
                  <a:srgbClr val="C00000"/>
                </a:solidFill>
                <a:latin typeface="Arial" panose="020B0604020202020204" pitchFamily="34" charset="0"/>
                <a:cs typeface="Arial" panose="020B0604020202020204" pitchFamily="34" charset="0"/>
              </a:rPr>
              <a:t>Reg 80A: On Death of Family Pensioner</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831273"/>
            <a:ext cx="12089080" cy="5981007"/>
          </a:xfrm>
          <a:solidFill>
            <a:schemeClr val="accent5">
              <a:lumMod val="20000"/>
              <a:lumOff val="80000"/>
            </a:schemeClr>
          </a:solidFill>
        </p:spPr>
        <p:txBody>
          <a:bodyPr>
            <a:normAutofit fontScale="92500" lnSpcReduction="10000"/>
          </a:bodyPr>
          <a:lstStyle/>
          <a:p>
            <a:pPr marL="571500" indent="-571500" algn="l">
              <a:buFont typeface="Wingdings" pitchFamily="2" charset="2"/>
              <a:buChar char="Ø"/>
            </a:pPr>
            <a:r>
              <a:rPr lang="en-US" sz="4000" b="1" dirty="0">
                <a:solidFill>
                  <a:srgbClr val="B800FF"/>
                </a:solidFill>
                <a:latin typeface="Arial" panose="020B0604020202020204" pitchFamily="34" charset="0"/>
                <a:cs typeface="Arial" panose="020B0604020202020204" pitchFamily="34" charset="0"/>
              </a:rPr>
              <a:t>Disabled Child irrespective of age. The eldest sibling will act as guardian. Pension till death</a:t>
            </a:r>
          </a:p>
          <a:p>
            <a:pPr algn="l"/>
            <a:endParaRPr lang="en-US" sz="4000" b="1" dirty="0">
              <a:solidFill>
                <a:srgbClr val="3427FF"/>
              </a:solidFill>
              <a:latin typeface="Arial" panose="020B0604020202020204" pitchFamily="34" charset="0"/>
              <a:cs typeface="Arial" panose="020B0604020202020204" pitchFamily="34" charset="0"/>
            </a:endParaRPr>
          </a:p>
          <a:p>
            <a:pPr marL="571500" indent="-571500" algn="l">
              <a:buFont typeface="Wingdings" pitchFamily="2" charset="2"/>
              <a:buChar char="Ø"/>
            </a:pPr>
            <a:r>
              <a:rPr lang="en-US" sz="4000" b="1" dirty="0">
                <a:solidFill>
                  <a:srgbClr val="3427FF"/>
                </a:solidFill>
                <a:latin typeface="Arial" panose="020B0604020202020204" pitchFamily="34" charset="0"/>
                <a:cs typeface="Arial" panose="020B0604020202020204" pitchFamily="34" charset="0"/>
              </a:rPr>
              <a:t>Unmarried or Divorced or Widowed Daughter income less than Min pension ( Rs 9,000 + DR)</a:t>
            </a:r>
          </a:p>
          <a:p>
            <a:pPr algn="l"/>
            <a:endParaRPr lang="en-US" sz="4000" b="1" dirty="0">
              <a:solidFill>
                <a:srgbClr val="002060"/>
              </a:solidFill>
              <a:latin typeface="Arial" panose="020B0604020202020204" pitchFamily="34" charset="0"/>
              <a:cs typeface="Arial" panose="020B0604020202020204" pitchFamily="34" charset="0"/>
            </a:endParaRPr>
          </a:p>
          <a:p>
            <a:pPr marL="571500" indent="-571500" algn="l">
              <a:buFont typeface="Wingdings" pitchFamily="2" charset="2"/>
              <a:buChar char="Ø"/>
            </a:pPr>
            <a:r>
              <a:rPr lang="en-US" sz="4000" b="1" u="sng" dirty="0">
                <a:solidFill>
                  <a:srgbClr val="002060"/>
                </a:solidFill>
                <a:latin typeface="Arial" panose="020B0604020202020204" pitchFamily="34" charset="0"/>
                <a:cs typeface="Arial" panose="020B0604020202020204" pitchFamily="34" charset="0"/>
              </a:rPr>
              <a:t>Bachelor Soldier</a:t>
            </a:r>
            <a:r>
              <a:rPr lang="en-US" sz="4000" b="1" dirty="0">
                <a:solidFill>
                  <a:srgbClr val="002060"/>
                </a:solidFill>
                <a:latin typeface="Arial" panose="020B0604020202020204" pitchFamily="34" charset="0"/>
                <a:cs typeface="Arial" panose="020B0604020202020204" pitchFamily="34" charset="0"/>
              </a:rPr>
              <a:t>. Mother first and then Father</a:t>
            </a:r>
          </a:p>
          <a:p>
            <a:pPr marL="571500" indent="-571500" algn="l">
              <a:buFont typeface="Wingdings" pitchFamily="2" charset="2"/>
              <a:buChar char="Ø"/>
            </a:pPr>
            <a:endParaRPr lang="en-US" sz="4000" b="1" dirty="0">
              <a:solidFill>
                <a:srgbClr val="002060"/>
              </a:solidFill>
              <a:latin typeface="Arial" panose="020B0604020202020204" pitchFamily="34" charset="0"/>
              <a:cs typeface="Arial" panose="020B0604020202020204" pitchFamily="34" charset="0"/>
            </a:endParaRPr>
          </a:p>
          <a:p>
            <a:pPr algn="l"/>
            <a:endParaRPr lang="en-US" sz="4000" b="1" dirty="0">
              <a:solidFill>
                <a:srgbClr val="002060"/>
              </a:solidFill>
              <a:latin typeface="Arial" panose="020B0604020202020204" pitchFamily="34" charset="0"/>
              <a:cs typeface="Arial" panose="020B0604020202020204" pitchFamily="34" charset="0"/>
            </a:endParaRPr>
          </a:p>
          <a:p>
            <a:pPr marL="571500" indent="-571500" algn="l">
              <a:buFont typeface="Wingdings" pitchFamily="2" charset="2"/>
              <a:buChar char="Ø"/>
            </a:pPr>
            <a:r>
              <a:rPr lang="en-US" sz="4000" b="1" dirty="0">
                <a:solidFill>
                  <a:srgbClr val="FF005B"/>
                </a:solidFill>
                <a:latin typeface="Arial" panose="020B0604020202020204" pitchFamily="34" charset="0"/>
                <a:cs typeface="Arial" panose="020B0604020202020204" pitchFamily="34" charset="0"/>
              </a:rPr>
              <a:t>Note: Only one will get OFP for the entire family </a:t>
            </a:r>
          </a:p>
        </p:txBody>
      </p:sp>
    </p:spTree>
    <p:extLst>
      <p:ext uri="{BB962C8B-B14F-4D97-AF65-F5344CB8AC3E}">
        <p14:creationId xmlns:p14="http://schemas.microsoft.com/office/powerpoint/2010/main" val="12070147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45721"/>
            <a:ext cx="12089079" cy="654924"/>
          </a:xfrm>
          <a:solidFill>
            <a:schemeClr val="accent4">
              <a:lumMod val="20000"/>
              <a:lumOff val="80000"/>
            </a:schemeClr>
          </a:solidFill>
        </p:spPr>
        <p:txBody>
          <a:bodyPr anchor="t">
            <a:noAutofit/>
          </a:bodyPr>
          <a:lstStyle/>
          <a:p>
            <a:r>
              <a:rPr lang="en-US" sz="4000" b="1" u="sng" dirty="0">
                <a:solidFill>
                  <a:srgbClr val="C00000"/>
                </a:solidFill>
                <a:latin typeface="Arial" panose="020B0604020202020204" pitchFamily="34" charset="0"/>
                <a:cs typeface="Arial" panose="020B0604020202020204" pitchFamily="34" charset="0"/>
              </a:rPr>
              <a:t>Reg 82: Category D: LFP</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831273"/>
            <a:ext cx="12089080" cy="5981007"/>
          </a:xfrm>
          <a:solidFill>
            <a:schemeClr val="accent4">
              <a:lumMod val="20000"/>
              <a:lumOff val="80000"/>
            </a:schemeClr>
          </a:solidFill>
        </p:spPr>
        <p:txBody>
          <a:bodyPr>
            <a:normAutofit/>
          </a:bodyPr>
          <a:lstStyle/>
          <a:p>
            <a:pPr marL="571500" indent="-571500" algn="just">
              <a:buFont typeface="Wingdings" pitchFamily="2" charset="2"/>
              <a:buChar char="Ø"/>
            </a:pPr>
            <a:r>
              <a:rPr lang="en-US" sz="4000" b="1" dirty="0">
                <a:solidFill>
                  <a:srgbClr val="3427FF"/>
                </a:solidFill>
                <a:latin typeface="Arial" panose="020B0604020202020204" pitchFamily="34" charset="0"/>
                <a:cs typeface="Arial" panose="020B0604020202020204" pitchFamily="34" charset="0"/>
              </a:rPr>
              <a:t>PCDA (Pensions) Allahabad refused to grant SFP / LFP to the widow on the ground that body of the soldier could not be recovered. He accidentally fell in a river and was washed off beyond LAC into Chinese held area in Ladakh during daily patrolling </a:t>
            </a:r>
            <a:r>
              <a:rPr lang="en-US" sz="4000" b="1" dirty="0">
                <a:solidFill>
                  <a:srgbClr val="FF005B"/>
                </a:solidFill>
                <a:latin typeface="Arial" panose="020B0604020202020204" pitchFamily="34" charset="0"/>
                <a:cs typeface="Arial" panose="020B0604020202020204" pitchFamily="34" charset="0"/>
              </a:rPr>
              <a:t>(never to be retrieved)</a:t>
            </a:r>
          </a:p>
          <a:p>
            <a:pPr marL="571500" indent="-571500" algn="just">
              <a:buFont typeface="Wingdings" pitchFamily="2" charset="2"/>
              <a:buChar char="Ø"/>
            </a:pPr>
            <a:r>
              <a:rPr lang="en-US" sz="4000" b="1" dirty="0">
                <a:solidFill>
                  <a:srgbClr val="B800FF"/>
                </a:solidFill>
                <a:latin typeface="Arial" panose="020B0604020202020204" pitchFamily="34" charset="0"/>
                <a:cs typeface="Arial" panose="020B0604020202020204" pitchFamily="34" charset="0"/>
              </a:rPr>
              <a:t>Accidental drowning in counter </a:t>
            </a:r>
            <a:r>
              <a:rPr lang="en-US" sz="4000" b="1" dirty="0" err="1">
                <a:solidFill>
                  <a:srgbClr val="B800FF"/>
                </a:solidFill>
                <a:latin typeface="Arial" panose="020B0604020202020204" pitchFamily="34" charset="0"/>
                <a:cs typeface="Arial" panose="020B0604020202020204" pitchFamily="34" charset="0"/>
              </a:rPr>
              <a:t>insurgeny</a:t>
            </a:r>
            <a:r>
              <a:rPr lang="en-US" sz="4000" b="1" dirty="0">
                <a:solidFill>
                  <a:srgbClr val="B800FF"/>
                </a:solidFill>
                <a:latin typeface="Arial" panose="020B0604020202020204" pitchFamily="34" charset="0"/>
                <a:cs typeface="Arial" panose="020B0604020202020204" pitchFamily="34" charset="0"/>
              </a:rPr>
              <a:t> / war</a:t>
            </a:r>
            <a:endParaRPr lang="en-US" sz="4000" b="1" dirty="0">
              <a:solidFill>
                <a:srgbClr val="006E69"/>
              </a:solidFill>
              <a:latin typeface="Arial" panose="020B0604020202020204" pitchFamily="34" charset="0"/>
              <a:cs typeface="Arial" panose="020B0604020202020204" pitchFamily="34" charset="0"/>
            </a:endParaRPr>
          </a:p>
          <a:p>
            <a:pPr marL="571500" indent="-571500" algn="just">
              <a:buFont typeface="Wingdings" pitchFamily="2" charset="2"/>
              <a:buChar char="Ø"/>
            </a:pPr>
            <a:r>
              <a:rPr lang="en-US" sz="4000" b="1" dirty="0">
                <a:solidFill>
                  <a:srgbClr val="006E69"/>
                </a:solidFill>
                <a:latin typeface="Arial" panose="020B0604020202020204" pitchFamily="34" charset="0"/>
                <a:cs typeface="Arial" panose="020B0604020202020204" pitchFamily="34" charset="0"/>
              </a:rPr>
              <a:t> Death or injury due to Avalanches, </a:t>
            </a:r>
            <a:r>
              <a:rPr lang="en-US" sz="4000" b="1" dirty="0" err="1">
                <a:solidFill>
                  <a:srgbClr val="006E69"/>
                </a:solidFill>
                <a:latin typeface="Arial" panose="020B0604020202020204" pitchFamily="34" charset="0"/>
                <a:cs typeface="Arial" panose="020B0604020202020204" pitchFamily="34" charset="0"/>
              </a:rPr>
              <a:t>landslides,floods</a:t>
            </a:r>
            <a:r>
              <a:rPr lang="en-US" sz="4000" b="1" dirty="0">
                <a:solidFill>
                  <a:srgbClr val="006E69"/>
                </a:solidFill>
                <a:latin typeface="Arial" panose="020B0604020202020204" pitchFamily="34" charset="0"/>
                <a:cs typeface="Arial" panose="020B0604020202020204" pitchFamily="34" charset="0"/>
              </a:rPr>
              <a:t>, cyclones, </a:t>
            </a:r>
            <a:r>
              <a:rPr lang="en-US" sz="4000" b="1" dirty="0" err="1">
                <a:solidFill>
                  <a:srgbClr val="006E69"/>
                </a:solidFill>
                <a:latin typeface="Arial" panose="020B0604020202020204" pitchFamily="34" charset="0"/>
                <a:cs typeface="Arial" panose="020B0604020202020204" pitchFamily="34" charset="0"/>
              </a:rPr>
              <a:t>lighetening</a:t>
            </a:r>
            <a:r>
              <a:rPr lang="en-US" sz="4000" b="1" dirty="0">
                <a:solidFill>
                  <a:srgbClr val="006E69"/>
                </a:solidFill>
                <a:latin typeface="Arial" panose="020B0604020202020204" pitchFamily="34" charset="0"/>
                <a:cs typeface="Arial" panose="020B0604020202020204" pitchFamily="34" charset="0"/>
              </a:rPr>
              <a:t> </a:t>
            </a:r>
            <a:r>
              <a:rPr lang="en-US" sz="4000" b="1" dirty="0" err="1">
                <a:solidFill>
                  <a:srgbClr val="006E69"/>
                </a:solidFill>
                <a:latin typeface="Arial" panose="020B0604020202020204" pitchFamily="34" charset="0"/>
                <a:cs typeface="Arial" panose="020B0604020202020204" pitchFamily="34" charset="0"/>
              </a:rPr>
              <a:t>etc</a:t>
            </a:r>
            <a:endParaRPr lang="en-US" sz="4000" b="1" dirty="0">
              <a:solidFill>
                <a:srgbClr val="3427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41649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108658"/>
            <a:ext cx="12089079" cy="654924"/>
          </a:xfrm>
          <a:solidFill>
            <a:schemeClr val="accent2">
              <a:lumMod val="20000"/>
              <a:lumOff val="80000"/>
            </a:schemeClr>
          </a:solidFill>
        </p:spPr>
        <p:txBody>
          <a:bodyPr anchor="t">
            <a:noAutofit/>
          </a:bodyPr>
          <a:lstStyle/>
          <a:p>
            <a:r>
              <a:rPr lang="en-US" sz="4000" b="1" u="sng" dirty="0">
                <a:solidFill>
                  <a:srgbClr val="C00000"/>
                </a:solidFill>
                <a:latin typeface="Arial" panose="020B0604020202020204" pitchFamily="34" charset="0"/>
                <a:cs typeface="Arial" panose="020B0604020202020204" pitchFamily="34" charset="0"/>
              </a:rPr>
              <a:t>Reg 82: Category D (LFP)</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831273"/>
            <a:ext cx="12089080" cy="5981007"/>
          </a:xfrm>
          <a:solidFill>
            <a:schemeClr val="accent2">
              <a:lumMod val="20000"/>
              <a:lumOff val="80000"/>
            </a:schemeClr>
          </a:solidFill>
        </p:spPr>
        <p:txBody>
          <a:bodyPr>
            <a:normAutofit lnSpcReduction="10000"/>
          </a:bodyPr>
          <a:lstStyle/>
          <a:p>
            <a:pPr marL="571500" indent="-571500" algn="just">
              <a:buFont typeface="Wingdings" pitchFamily="2" charset="2"/>
              <a:buChar char="Ø"/>
            </a:pPr>
            <a:r>
              <a:rPr lang="en-US" sz="4000" b="1" dirty="0">
                <a:solidFill>
                  <a:srgbClr val="3427FF"/>
                </a:solidFill>
                <a:latin typeface="Arial" panose="020B0604020202020204" pitchFamily="34" charset="0"/>
                <a:cs typeface="Arial" panose="020B0604020202020204" pitchFamily="34" charset="0"/>
              </a:rPr>
              <a:t>Death due to snake bites, terrorist actions, attack by wild animals</a:t>
            </a:r>
            <a:endParaRPr lang="en-US" sz="4000" b="1" dirty="0">
              <a:solidFill>
                <a:srgbClr val="B800FF"/>
              </a:solidFill>
              <a:latin typeface="Arial" panose="020B0604020202020204" pitchFamily="34" charset="0"/>
              <a:cs typeface="Arial" panose="020B0604020202020204" pitchFamily="34" charset="0"/>
            </a:endParaRPr>
          </a:p>
          <a:p>
            <a:pPr marL="571500" indent="-571500" algn="just">
              <a:buFont typeface="Wingdings" pitchFamily="2" charset="2"/>
              <a:buChar char="Ø"/>
            </a:pPr>
            <a:r>
              <a:rPr lang="en-US" sz="4000" b="1" dirty="0">
                <a:solidFill>
                  <a:srgbClr val="B800FF"/>
                </a:solidFill>
                <a:latin typeface="Arial" panose="020B0604020202020204" pitchFamily="34" charset="0"/>
                <a:cs typeface="Arial" panose="020B0604020202020204" pitchFamily="34" charset="0"/>
              </a:rPr>
              <a:t>M</a:t>
            </a:r>
            <a:r>
              <a:rPr lang="en-IN" sz="3600" b="1" dirty="0" err="1">
                <a:solidFill>
                  <a:srgbClr val="B800FF"/>
                </a:solidFill>
                <a:latin typeface="Arial" panose="020B0604020202020204" pitchFamily="34" charset="0"/>
                <a:cs typeface="Arial" panose="020B0604020202020204" pitchFamily="34" charset="0"/>
              </a:rPr>
              <a:t>ovements</a:t>
            </a:r>
            <a:r>
              <a:rPr lang="en-IN" sz="3600" b="1" dirty="0">
                <a:solidFill>
                  <a:srgbClr val="B800FF"/>
                </a:solidFill>
                <a:latin typeface="Arial" panose="020B0604020202020204" pitchFamily="34" charset="0"/>
                <a:cs typeface="Arial" panose="020B0604020202020204" pitchFamily="34" charset="0"/>
              </a:rPr>
              <a:t> in action against enemy forces and armed hostilities in operational area to include deployment on international border or line of control or line of actual control</a:t>
            </a:r>
            <a:endParaRPr lang="en-IN" sz="4000" dirty="0">
              <a:solidFill>
                <a:srgbClr val="006E69"/>
              </a:solidFill>
            </a:endParaRPr>
          </a:p>
          <a:p>
            <a:pPr marL="571500" indent="-571500" algn="just">
              <a:buFont typeface="Wingdings" pitchFamily="2" charset="2"/>
              <a:buChar char="Ø"/>
            </a:pPr>
            <a:r>
              <a:rPr lang="en-IN" sz="4000" b="1" dirty="0">
                <a:solidFill>
                  <a:srgbClr val="006E69"/>
                </a:solidFill>
                <a:latin typeface="Arial" panose="020B0604020202020204" pitchFamily="34" charset="0"/>
                <a:cs typeface="Arial" panose="020B0604020202020204" pitchFamily="34" charset="0"/>
              </a:rPr>
              <a:t> Accidental killing by own troops while performing duties in op areas</a:t>
            </a:r>
            <a:endParaRPr lang="en-IN" sz="4000" b="1" dirty="0">
              <a:solidFill>
                <a:srgbClr val="FF005B"/>
              </a:solidFill>
              <a:latin typeface="Arial" panose="020B0604020202020204" pitchFamily="34" charset="0"/>
              <a:cs typeface="Arial" panose="020B0604020202020204" pitchFamily="34" charset="0"/>
            </a:endParaRPr>
          </a:p>
          <a:p>
            <a:pPr marL="571500" indent="-571500" algn="just">
              <a:buFont typeface="Wingdings" pitchFamily="2" charset="2"/>
              <a:buChar char="Ø"/>
            </a:pPr>
            <a:r>
              <a:rPr lang="en-IN" sz="4000" b="1" dirty="0">
                <a:solidFill>
                  <a:srgbClr val="FF005B"/>
                </a:solidFill>
                <a:latin typeface="Arial" panose="020B0604020202020204" pitchFamily="34" charset="0"/>
                <a:cs typeface="Arial" panose="020B0604020202020204" pitchFamily="34" charset="0"/>
              </a:rPr>
              <a:t> Electrocution in Counter insurgency or war</a:t>
            </a:r>
            <a:endParaRPr lang="en-IN" sz="4000" b="1" dirty="0">
              <a:solidFill>
                <a:srgbClr val="002060"/>
              </a:solidFill>
              <a:latin typeface="Arial" panose="020B0604020202020204" pitchFamily="34" charset="0"/>
              <a:cs typeface="Arial" panose="020B0604020202020204" pitchFamily="34" charset="0"/>
            </a:endParaRPr>
          </a:p>
          <a:p>
            <a:pPr marL="571500" indent="-571500" algn="just">
              <a:buFont typeface="Wingdings" pitchFamily="2" charset="2"/>
              <a:buChar char="Ø"/>
            </a:pPr>
            <a:r>
              <a:rPr lang="en-IN" sz="4000" b="1" dirty="0">
                <a:solidFill>
                  <a:srgbClr val="002060"/>
                </a:solidFill>
                <a:latin typeface="Arial" panose="020B0604020202020204" pitchFamily="34" charset="0"/>
                <a:cs typeface="Arial" panose="020B0604020202020204" pitchFamily="34" charset="0"/>
              </a:rPr>
              <a:t> Injuries sustained – Liberalised Disability Element</a:t>
            </a:r>
            <a:endParaRPr lang="en-US" sz="4000" b="1" dirty="0">
              <a:solidFill>
                <a:srgbClr val="002060"/>
              </a:solidFill>
              <a:latin typeface="Arial" panose="020B0604020202020204" pitchFamily="34" charset="0"/>
              <a:cs typeface="Arial" panose="020B0604020202020204" pitchFamily="34" charset="0"/>
            </a:endParaRPr>
          </a:p>
          <a:p>
            <a:pPr marL="571500" indent="-571500" algn="just">
              <a:buFont typeface="Wingdings" pitchFamily="2" charset="2"/>
              <a:buChar char="Ø"/>
            </a:pPr>
            <a:endParaRPr lang="en-US" sz="4000" b="1" dirty="0">
              <a:solidFill>
                <a:srgbClr val="3427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29027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45721"/>
            <a:ext cx="12089079" cy="654924"/>
          </a:xfrm>
          <a:solidFill>
            <a:schemeClr val="accent6">
              <a:lumMod val="20000"/>
              <a:lumOff val="80000"/>
            </a:schemeClr>
          </a:solidFill>
        </p:spPr>
        <p:txBody>
          <a:bodyPr anchor="t">
            <a:noAutofit/>
          </a:bodyPr>
          <a:lstStyle/>
          <a:p>
            <a:r>
              <a:rPr lang="en-US" sz="4000" b="1" u="sng" dirty="0">
                <a:solidFill>
                  <a:srgbClr val="C00000"/>
                </a:solidFill>
                <a:latin typeface="Arial" panose="020B0604020202020204" pitchFamily="34" charset="0"/>
                <a:cs typeface="Arial" panose="020B0604020202020204" pitchFamily="34" charset="0"/>
              </a:rPr>
              <a:t>Reg 82: Category D (LFP)</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831273"/>
            <a:ext cx="12089080" cy="5981007"/>
          </a:xfrm>
          <a:solidFill>
            <a:schemeClr val="accent6">
              <a:lumMod val="20000"/>
              <a:lumOff val="80000"/>
            </a:schemeClr>
          </a:solidFill>
        </p:spPr>
        <p:txBody>
          <a:bodyPr>
            <a:normAutofit lnSpcReduction="10000"/>
          </a:bodyPr>
          <a:lstStyle/>
          <a:p>
            <a:pPr marL="571500" indent="-571500" algn="just">
              <a:buFont typeface="Wingdings" pitchFamily="2" charset="2"/>
              <a:buChar char="Ø"/>
            </a:pPr>
            <a:r>
              <a:rPr lang="en-US" sz="4000" b="1" dirty="0">
                <a:solidFill>
                  <a:srgbClr val="3427FF"/>
                </a:solidFill>
                <a:latin typeface="Arial" panose="020B0604020202020204" pitchFamily="34" charset="0"/>
                <a:cs typeface="Arial" panose="020B0604020202020204" pitchFamily="34" charset="0"/>
              </a:rPr>
              <a:t>Death due to snake bites, terrorist actions, attack by wild animals</a:t>
            </a:r>
            <a:endParaRPr lang="en-US" sz="4000" b="1" dirty="0">
              <a:solidFill>
                <a:srgbClr val="B800FF"/>
              </a:solidFill>
              <a:latin typeface="Arial" panose="020B0604020202020204" pitchFamily="34" charset="0"/>
              <a:cs typeface="Arial" panose="020B0604020202020204" pitchFamily="34" charset="0"/>
            </a:endParaRPr>
          </a:p>
          <a:p>
            <a:pPr marL="571500" indent="-571500" algn="just">
              <a:buFont typeface="Wingdings" pitchFamily="2" charset="2"/>
              <a:buChar char="Ø"/>
            </a:pPr>
            <a:r>
              <a:rPr lang="en-US" sz="4000" b="1" dirty="0">
                <a:solidFill>
                  <a:srgbClr val="B800FF"/>
                </a:solidFill>
                <a:latin typeface="Arial" panose="020B0604020202020204" pitchFamily="34" charset="0"/>
                <a:cs typeface="Arial" panose="020B0604020202020204" pitchFamily="34" charset="0"/>
              </a:rPr>
              <a:t>M</a:t>
            </a:r>
            <a:r>
              <a:rPr lang="en-IN" sz="3600" b="1" dirty="0" err="1">
                <a:solidFill>
                  <a:srgbClr val="B800FF"/>
                </a:solidFill>
                <a:latin typeface="Arial" panose="020B0604020202020204" pitchFamily="34" charset="0"/>
                <a:cs typeface="Arial" panose="020B0604020202020204" pitchFamily="34" charset="0"/>
              </a:rPr>
              <a:t>ovements</a:t>
            </a:r>
            <a:r>
              <a:rPr lang="en-IN" sz="3600" b="1" dirty="0">
                <a:solidFill>
                  <a:srgbClr val="B800FF"/>
                </a:solidFill>
                <a:latin typeface="Arial" panose="020B0604020202020204" pitchFamily="34" charset="0"/>
                <a:cs typeface="Arial" panose="020B0604020202020204" pitchFamily="34" charset="0"/>
              </a:rPr>
              <a:t> in action against enemy forces and armed hostilities in operational area to include deployment on international border or line of control or line of actual control</a:t>
            </a:r>
            <a:endParaRPr lang="en-IN" sz="4000" dirty="0">
              <a:solidFill>
                <a:srgbClr val="006E69"/>
              </a:solidFill>
            </a:endParaRPr>
          </a:p>
          <a:p>
            <a:pPr marL="571500" indent="-571500" algn="just">
              <a:buFont typeface="Wingdings" pitchFamily="2" charset="2"/>
              <a:buChar char="Ø"/>
            </a:pPr>
            <a:r>
              <a:rPr lang="en-IN" sz="4000" b="1" dirty="0">
                <a:solidFill>
                  <a:srgbClr val="006E69"/>
                </a:solidFill>
                <a:latin typeface="Arial" panose="020B0604020202020204" pitchFamily="34" charset="0"/>
                <a:cs typeface="Arial" panose="020B0604020202020204" pitchFamily="34" charset="0"/>
              </a:rPr>
              <a:t> Accidental killing by own troops while performing duties in op areas</a:t>
            </a:r>
            <a:endParaRPr lang="en-IN" sz="4000" b="1" dirty="0">
              <a:solidFill>
                <a:srgbClr val="FF005B"/>
              </a:solidFill>
              <a:latin typeface="Arial" panose="020B0604020202020204" pitchFamily="34" charset="0"/>
              <a:cs typeface="Arial" panose="020B0604020202020204" pitchFamily="34" charset="0"/>
            </a:endParaRPr>
          </a:p>
          <a:p>
            <a:pPr marL="571500" indent="-571500" algn="just">
              <a:buFont typeface="Wingdings" pitchFamily="2" charset="2"/>
              <a:buChar char="Ø"/>
            </a:pPr>
            <a:r>
              <a:rPr lang="en-IN" sz="4000" b="1" dirty="0">
                <a:solidFill>
                  <a:srgbClr val="FF005B"/>
                </a:solidFill>
                <a:latin typeface="Arial" panose="020B0604020202020204" pitchFamily="34" charset="0"/>
                <a:cs typeface="Arial" panose="020B0604020202020204" pitchFamily="34" charset="0"/>
              </a:rPr>
              <a:t> Electrocution in Counter insurgency or war</a:t>
            </a:r>
            <a:endParaRPr lang="en-IN" sz="4000" b="1" dirty="0">
              <a:solidFill>
                <a:srgbClr val="002060"/>
              </a:solidFill>
              <a:latin typeface="Arial" panose="020B0604020202020204" pitchFamily="34" charset="0"/>
              <a:cs typeface="Arial" panose="020B0604020202020204" pitchFamily="34" charset="0"/>
            </a:endParaRPr>
          </a:p>
          <a:p>
            <a:pPr marL="571500" indent="-571500" algn="just">
              <a:buFont typeface="Wingdings" pitchFamily="2" charset="2"/>
              <a:buChar char="Ø"/>
            </a:pPr>
            <a:r>
              <a:rPr lang="en-IN" sz="4000" b="1" dirty="0">
                <a:solidFill>
                  <a:srgbClr val="002060"/>
                </a:solidFill>
                <a:latin typeface="Arial" panose="020B0604020202020204" pitchFamily="34" charset="0"/>
                <a:cs typeface="Arial" panose="020B0604020202020204" pitchFamily="34" charset="0"/>
              </a:rPr>
              <a:t> Injuries sustained – Liberalised Disability Element</a:t>
            </a:r>
            <a:endParaRPr lang="en-US" sz="4000" b="1" dirty="0">
              <a:solidFill>
                <a:srgbClr val="002060"/>
              </a:solidFill>
              <a:latin typeface="Arial" panose="020B0604020202020204" pitchFamily="34" charset="0"/>
              <a:cs typeface="Arial" panose="020B0604020202020204" pitchFamily="34" charset="0"/>
            </a:endParaRPr>
          </a:p>
          <a:p>
            <a:pPr marL="571500" indent="-571500" algn="just">
              <a:buFont typeface="Wingdings" pitchFamily="2" charset="2"/>
              <a:buChar char="Ø"/>
            </a:pPr>
            <a:endParaRPr lang="en-US" sz="4000" b="1" dirty="0">
              <a:solidFill>
                <a:srgbClr val="3427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3575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45720"/>
            <a:ext cx="12089079" cy="654924"/>
          </a:xfrm>
          <a:solidFill>
            <a:schemeClr val="accent6">
              <a:lumMod val="20000"/>
              <a:lumOff val="80000"/>
            </a:schemeClr>
          </a:solidFill>
        </p:spPr>
        <p:txBody>
          <a:bodyPr anchor="t">
            <a:noAutofit/>
          </a:bodyPr>
          <a:lstStyle/>
          <a:p>
            <a:r>
              <a:rPr lang="en-US" sz="4000" b="1" u="sng" dirty="0">
                <a:solidFill>
                  <a:srgbClr val="C00000"/>
                </a:solidFill>
                <a:latin typeface="Arial" panose="020B0604020202020204" pitchFamily="34" charset="0"/>
                <a:cs typeface="Arial" panose="020B0604020202020204" pitchFamily="34" charset="0"/>
              </a:rPr>
              <a:t>Reg 82: Category E (LFP)</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831273"/>
            <a:ext cx="12089080" cy="5981007"/>
          </a:xfrm>
          <a:solidFill>
            <a:schemeClr val="accent6">
              <a:lumMod val="20000"/>
              <a:lumOff val="80000"/>
            </a:schemeClr>
          </a:solidFill>
        </p:spPr>
        <p:txBody>
          <a:bodyPr>
            <a:normAutofit lnSpcReduction="10000"/>
          </a:bodyPr>
          <a:lstStyle/>
          <a:p>
            <a:pPr marL="571500" indent="-571500" algn="just">
              <a:buFont typeface="Wingdings" pitchFamily="2" charset="2"/>
              <a:buChar char="Ø"/>
            </a:pPr>
            <a:r>
              <a:rPr lang="en-IN" sz="3600" b="1" dirty="0">
                <a:solidFill>
                  <a:srgbClr val="0070C0"/>
                </a:solidFill>
                <a:latin typeface="Arial" panose="020B0604020202020204" pitchFamily="34" charset="0"/>
                <a:cs typeface="Arial" panose="020B0604020202020204" pitchFamily="34" charset="0"/>
              </a:rPr>
              <a:t>Flying operation involved in rehearsing of war plans and implementation of OP instructions inclusive of international exercises</a:t>
            </a:r>
            <a:r>
              <a:rPr lang="en-IN" sz="3900" b="1" dirty="0">
                <a:solidFill>
                  <a:srgbClr val="0070C0"/>
                </a:solidFill>
                <a:latin typeface="Arial" panose="020B0604020202020204" pitchFamily="34" charset="0"/>
                <a:cs typeface="Arial" panose="020B0604020202020204" pitchFamily="34" charset="0"/>
              </a:rPr>
              <a:t> </a:t>
            </a:r>
          </a:p>
          <a:p>
            <a:pPr marL="571500" indent="-571500" algn="just">
              <a:buFont typeface="Wingdings" pitchFamily="2" charset="2"/>
              <a:buChar char="Ø"/>
            </a:pPr>
            <a:r>
              <a:rPr lang="en-IN" sz="3900" b="1" dirty="0">
                <a:solidFill>
                  <a:srgbClr val="B800FF"/>
                </a:solidFill>
                <a:latin typeface="Arial" panose="020B0604020202020204" pitchFamily="34" charset="0"/>
                <a:cs typeface="Arial" panose="020B0604020202020204" pitchFamily="34" charset="0"/>
              </a:rPr>
              <a:t>All combat and Tactical sorties in preparation of war. </a:t>
            </a:r>
            <a:endParaRPr lang="en-IN" sz="3900" b="1" dirty="0">
              <a:solidFill>
                <a:srgbClr val="FF005B"/>
              </a:solidFill>
              <a:latin typeface="Arial" panose="020B0604020202020204" pitchFamily="34" charset="0"/>
              <a:cs typeface="Arial" panose="020B0604020202020204" pitchFamily="34" charset="0"/>
            </a:endParaRPr>
          </a:p>
          <a:p>
            <a:pPr marL="571500" indent="-571500" algn="just">
              <a:buFont typeface="Wingdings" pitchFamily="2" charset="2"/>
              <a:buChar char="Ø"/>
            </a:pPr>
            <a:r>
              <a:rPr lang="en-IN" sz="4000" b="1" dirty="0">
                <a:solidFill>
                  <a:srgbClr val="006E69"/>
                </a:solidFill>
                <a:latin typeface="Arial" panose="020B0604020202020204" pitchFamily="34" charset="0"/>
                <a:cs typeface="Arial" panose="020B0604020202020204" pitchFamily="34" charset="0"/>
              </a:rPr>
              <a:t>Valley flying and missions involving operating at Ultra Low Levels</a:t>
            </a:r>
            <a:r>
              <a:rPr lang="en-IN" sz="4000" b="1" dirty="0">
                <a:solidFill>
                  <a:srgbClr val="3427FF"/>
                </a:solidFill>
                <a:latin typeface="Arial" panose="020B0604020202020204" pitchFamily="34" charset="0"/>
                <a:cs typeface="Arial" panose="020B0604020202020204" pitchFamily="34" charset="0"/>
              </a:rPr>
              <a:t>. </a:t>
            </a:r>
          </a:p>
          <a:p>
            <a:pPr marL="571500" indent="-571500" algn="just">
              <a:buFont typeface="Wingdings" pitchFamily="2" charset="2"/>
              <a:buChar char="Ø"/>
            </a:pPr>
            <a:r>
              <a:rPr lang="en-IN" sz="4000" b="1" dirty="0">
                <a:solidFill>
                  <a:srgbClr val="3427FF"/>
                </a:solidFill>
                <a:latin typeface="Arial" panose="020B0604020202020204" pitchFamily="34" charset="0"/>
                <a:cs typeface="Arial" panose="020B0604020202020204" pitchFamily="34" charset="0"/>
              </a:rPr>
              <a:t>All operational missions undertaken during peace like special operations, Live ORP, Recce, </a:t>
            </a:r>
            <a:r>
              <a:rPr lang="en-IN" sz="4000" b="1" dirty="0" err="1">
                <a:solidFill>
                  <a:srgbClr val="3427FF"/>
                </a:solidFill>
                <a:latin typeface="Arial" panose="020B0604020202020204" pitchFamily="34" charset="0"/>
                <a:cs typeface="Arial" panose="020B0604020202020204" pitchFamily="34" charset="0"/>
              </a:rPr>
              <a:t>Elint</a:t>
            </a:r>
            <a:r>
              <a:rPr lang="en-IN" sz="4000" b="1" dirty="0">
                <a:solidFill>
                  <a:srgbClr val="3427FF"/>
                </a:solidFill>
                <a:latin typeface="Arial" panose="020B0604020202020204" pitchFamily="34" charset="0"/>
                <a:cs typeface="Arial" panose="020B0604020202020204" pitchFamily="34" charset="0"/>
              </a:rPr>
              <a:t>, Survey and induction trials of new weapons</a:t>
            </a:r>
            <a:endParaRPr lang="en-US" sz="4000" b="1" dirty="0">
              <a:solidFill>
                <a:srgbClr val="3427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86150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45720"/>
            <a:ext cx="12089079" cy="654924"/>
          </a:xfrm>
          <a:solidFill>
            <a:schemeClr val="accent5">
              <a:lumMod val="20000"/>
              <a:lumOff val="80000"/>
            </a:schemeClr>
          </a:solidFill>
        </p:spPr>
        <p:txBody>
          <a:bodyPr anchor="t">
            <a:noAutofit/>
          </a:bodyPr>
          <a:lstStyle/>
          <a:p>
            <a:r>
              <a:rPr lang="en-US" sz="4000" b="1" u="sng" dirty="0">
                <a:solidFill>
                  <a:srgbClr val="C00000"/>
                </a:solidFill>
                <a:latin typeface="Arial" panose="020B0604020202020204" pitchFamily="34" charset="0"/>
                <a:cs typeface="Arial" panose="020B0604020202020204" pitchFamily="34" charset="0"/>
              </a:rPr>
              <a:t>Reg 82: Category E (LFP)</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831273"/>
            <a:ext cx="12089080" cy="5981007"/>
          </a:xfrm>
          <a:solidFill>
            <a:schemeClr val="accent5">
              <a:lumMod val="20000"/>
              <a:lumOff val="80000"/>
            </a:schemeClr>
          </a:solidFill>
        </p:spPr>
        <p:txBody>
          <a:bodyPr>
            <a:normAutofit/>
          </a:bodyPr>
          <a:lstStyle/>
          <a:p>
            <a:pPr marL="571500" indent="-571500" algn="just">
              <a:buFont typeface="Wingdings" pitchFamily="2" charset="2"/>
              <a:buChar char="Ø"/>
            </a:pPr>
            <a:r>
              <a:rPr lang="en-IN" sz="4000" b="1" dirty="0">
                <a:latin typeface="Arial" panose="020B0604020202020204" pitchFamily="34" charset="0"/>
                <a:cs typeface="Arial" panose="020B0604020202020204" pitchFamily="34" charset="0"/>
              </a:rPr>
              <a:t>Missions undertaken in support of troops and security forces deployed in forward areas</a:t>
            </a:r>
          </a:p>
          <a:p>
            <a:pPr marL="571500" indent="-571500" algn="just">
              <a:buFont typeface="Wingdings" pitchFamily="2" charset="2"/>
              <a:buChar char="Ø"/>
            </a:pPr>
            <a:endParaRPr lang="en-IN" sz="4000" b="1" dirty="0">
              <a:solidFill>
                <a:srgbClr val="B800FF"/>
              </a:solidFill>
              <a:latin typeface="Arial" panose="020B0604020202020204" pitchFamily="34" charset="0"/>
              <a:cs typeface="Arial" panose="020B0604020202020204" pitchFamily="34" charset="0"/>
            </a:endParaRPr>
          </a:p>
          <a:p>
            <a:pPr marL="571500" indent="-571500" algn="just">
              <a:buFont typeface="Wingdings" pitchFamily="2" charset="2"/>
              <a:buChar char="Ø"/>
            </a:pPr>
            <a:r>
              <a:rPr lang="en-IN" sz="4000" b="1" dirty="0">
                <a:solidFill>
                  <a:srgbClr val="B800FF"/>
                </a:solidFill>
                <a:latin typeface="Arial" panose="020B0604020202020204" pitchFamily="34" charset="0"/>
                <a:cs typeface="Arial" panose="020B0604020202020204" pitchFamily="34" charset="0"/>
              </a:rPr>
              <a:t> Deaths due to drinking water poisoned by enemy agents in active hostilities </a:t>
            </a:r>
          </a:p>
          <a:p>
            <a:pPr marL="571500" indent="-571500" algn="just">
              <a:buFont typeface="Wingdings" pitchFamily="2" charset="2"/>
              <a:buChar char="Ø"/>
            </a:pPr>
            <a:endParaRPr lang="en-IN" sz="4000" b="1" dirty="0">
              <a:solidFill>
                <a:srgbClr val="3427FF"/>
              </a:solidFill>
              <a:latin typeface="Arial" panose="020B0604020202020204" pitchFamily="34" charset="0"/>
              <a:cs typeface="Arial" panose="020B0604020202020204" pitchFamily="34" charset="0"/>
            </a:endParaRPr>
          </a:p>
          <a:p>
            <a:pPr marL="571500" indent="-571500" algn="just">
              <a:buFont typeface="Wingdings" pitchFamily="2" charset="2"/>
              <a:buChar char="Ø"/>
            </a:pPr>
            <a:r>
              <a:rPr lang="en-IN" sz="4000" b="1" dirty="0">
                <a:solidFill>
                  <a:srgbClr val="3427FF"/>
                </a:solidFill>
                <a:latin typeface="Arial" panose="020B0604020202020204" pitchFamily="34" charset="0"/>
                <a:cs typeface="Arial" panose="020B0604020202020204" pitchFamily="34" charset="0"/>
              </a:rPr>
              <a:t> Spouses are entitled for Liberalised Family Pension</a:t>
            </a:r>
            <a:endParaRPr lang="en-US" sz="4000" b="1" dirty="0">
              <a:solidFill>
                <a:srgbClr val="3427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54532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45719"/>
            <a:ext cx="12089079" cy="1308067"/>
          </a:xfrm>
          <a:solidFill>
            <a:schemeClr val="accent4">
              <a:lumMod val="20000"/>
              <a:lumOff val="80000"/>
            </a:schemeClr>
          </a:solidFill>
        </p:spPr>
        <p:txBody>
          <a:bodyPr anchor="t">
            <a:noAutofit/>
          </a:bodyPr>
          <a:lstStyle/>
          <a:p>
            <a:r>
              <a:rPr lang="en-US" sz="4000" b="1" u="sng" dirty="0">
                <a:solidFill>
                  <a:srgbClr val="C00000"/>
                </a:solidFill>
                <a:latin typeface="Arial" panose="020B0604020202020204" pitchFamily="34" charset="0"/>
                <a:cs typeface="Arial" panose="020B0604020202020204" pitchFamily="34" charset="0"/>
              </a:rPr>
              <a:t>Reg 89: Constant Attendant Allowance </a:t>
            </a:r>
            <a:br>
              <a:rPr lang="en-US" sz="4000" b="1" u="sng" dirty="0">
                <a:solidFill>
                  <a:srgbClr val="C00000"/>
                </a:solidFill>
                <a:latin typeface="Arial" panose="020B0604020202020204" pitchFamily="34" charset="0"/>
                <a:cs typeface="Arial" panose="020B0604020202020204" pitchFamily="34" charset="0"/>
              </a:rPr>
            </a:br>
            <a:r>
              <a:rPr lang="en-US" sz="4000" b="1" u="sng" dirty="0">
                <a:solidFill>
                  <a:srgbClr val="C00000"/>
                </a:solidFill>
                <a:latin typeface="Arial" panose="020B0604020202020204" pitchFamily="34" charset="0"/>
                <a:cs typeface="Arial" panose="020B0604020202020204" pitchFamily="34" charset="0"/>
              </a:rPr>
              <a:t>(100% Disability of Disabled Soldiers)</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1460665"/>
            <a:ext cx="12089080" cy="5351615"/>
          </a:xfrm>
          <a:solidFill>
            <a:schemeClr val="accent4">
              <a:lumMod val="20000"/>
              <a:lumOff val="80000"/>
            </a:schemeClr>
          </a:solidFill>
        </p:spPr>
        <p:txBody>
          <a:bodyPr>
            <a:normAutofit/>
          </a:bodyPr>
          <a:lstStyle/>
          <a:p>
            <a:pPr marL="571500" indent="-571500" algn="just">
              <a:buFont typeface="Wingdings" pitchFamily="2" charset="2"/>
              <a:buChar char="Ø"/>
            </a:pPr>
            <a:r>
              <a:rPr lang="en-IN" sz="3600" b="1" dirty="0">
                <a:solidFill>
                  <a:srgbClr val="3427FF"/>
                </a:solidFill>
                <a:latin typeface="Arial" panose="020B0604020202020204" pitchFamily="34" charset="0"/>
                <a:cs typeface="Arial" panose="020B0604020202020204" pitchFamily="34" charset="0"/>
              </a:rPr>
              <a:t>The rate of Constant Attendance Allowance with effect from 01.01.2006 is Rs. 3000/-. This rate will be increased by 25% every time the dearness allowance payable on revised Pay Band goes up by 50% </a:t>
            </a:r>
          </a:p>
          <a:p>
            <a:pPr marL="571500" indent="-571500" algn="just">
              <a:buFont typeface="Wingdings" pitchFamily="2" charset="2"/>
              <a:buChar char="Ø"/>
            </a:pPr>
            <a:endParaRPr lang="en-IN" sz="3600" b="1" dirty="0">
              <a:solidFill>
                <a:srgbClr val="B800FF"/>
              </a:solidFill>
              <a:latin typeface="Arial" panose="020B0604020202020204" pitchFamily="34" charset="0"/>
              <a:cs typeface="Arial" panose="020B0604020202020204" pitchFamily="34" charset="0"/>
            </a:endParaRPr>
          </a:p>
          <a:p>
            <a:pPr marL="571500" indent="-571500" algn="just">
              <a:buFont typeface="Wingdings" pitchFamily="2" charset="2"/>
              <a:buChar char="Ø"/>
            </a:pPr>
            <a:r>
              <a:rPr lang="en-IN" sz="4000" b="1" dirty="0">
                <a:solidFill>
                  <a:srgbClr val="B800FF"/>
                </a:solidFill>
              </a:rPr>
              <a:t>This rate is further enhanced with effect from 01.07.2017 at the uniform rate of Rs. 6750/- per month, irrespective of the rank.</a:t>
            </a:r>
            <a:endParaRPr lang="en-US" sz="4000" b="1" dirty="0">
              <a:solidFill>
                <a:srgbClr val="B8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0042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45719"/>
            <a:ext cx="12089081" cy="1034935"/>
          </a:xfrm>
          <a:solidFill>
            <a:schemeClr val="accent4">
              <a:lumMod val="20000"/>
              <a:lumOff val="80000"/>
            </a:schemeClr>
          </a:solidFill>
        </p:spPr>
        <p:txBody>
          <a:bodyPr lIns="90000">
            <a:normAutofit/>
          </a:bodyPr>
          <a:lstStyle/>
          <a:p>
            <a:r>
              <a:rPr lang="en-US" sz="3600" b="1" u="sng" dirty="0">
                <a:solidFill>
                  <a:srgbClr val="C00000"/>
                </a:solidFill>
                <a:latin typeface="Arial" panose="020B0604020202020204" pitchFamily="34" charset="0"/>
                <a:cs typeface="Arial" panose="020B0604020202020204" pitchFamily="34" charset="0"/>
              </a:rPr>
              <a:t>INITIAL THOUGHTS</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1080655"/>
            <a:ext cx="12089080" cy="5731626"/>
          </a:xfrm>
          <a:solidFill>
            <a:schemeClr val="accent4">
              <a:lumMod val="20000"/>
              <a:lumOff val="80000"/>
            </a:schemeClr>
          </a:solidFill>
        </p:spPr>
        <p:txBody>
          <a:bodyPr>
            <a:normAutofit/>
          </a:bodyPr>
          <a:lstStyle/>
          <a:p>
            <a:pPr marL="571500" indent="-571500" algn="just">
              <a:buFont typeface="Wingdings" pitchFamily="2" charset="2"/>
              <a:buChar char="v"/>
            </a:pPr>
            <a:r>
              <a:rPr lang="en-US" sz="3600" b="1" u="sng" dirty="0">
                <a:solidFill>
                  <a:srgbClr val="3427FF"/>
                </a:solidFill>
                <a:latin typeface="Arial" panose="020B0604020202020204" pitchFamily="34" charset="0"/>
                <a:cs typeface="Arial" panose="020B0604020202020204" pitchFamily="34" charset="0"/>
              </a:rPr>
              <a:t>Pension</a:t>
            </a:r>
            <a:r>
              <a:rPr lang="en-US" sz="3600" b="1" dirty="0">
                <a:solidFill>
                  <a:srgbClr val="3427FF"/>
                </a:solidFill>
                <a:latin typeface="Arial" panose="020B0604020202020204" pitchFamily="34" charset="0"/>
                <a:cs typeface="Arial" panose="020B0604020202020204" pitchFamily="34" charset="0"/>
              </a:rPr>
              <a:t>. Officers to serve for 20 years to get pension which is 50% of their last drawn emoluments (Matrix Pay + MSP) of 7</a:t>
            </a:r>
            <a:r>
              <a:rPr lang="en-US" sz="3600" b="1" baseline="30000" dirty="0">
                <a:solidFill>
                  <a:srgbClr val="3427FF"/>
                </a:solidFill>
                <a:latin typeface="Arial" panose="020B0604020202020204" pitchFamily="34" charset="0"/>
                <a:cs typeface="Arial" panose="020B0604020202020204" pitchFamily="34" charset="0"/>
              </a:rPr>
              <a:t>th</a:t>
            </a:r>
            <a:r>
              <a:rPr lang="en-US" sz="3600" b="1" dirty="0">
                <a:solidFill>
                  <a:srgbClr val="3427FF"/>
                </a:solidFill>
                <a:latin typeface="Arial" panose="020B0604020202020204" pitchFamily="34" charset="0"/>
                <a:cs typeface="Arial" panose="020B0604020202020204" pitchFamily="34" charset="0"/>
              </a:rPr>
              <a:t> CPC or (Pay in Pay band + Grade pay + MSP) of 6</a:t>
            </a:r>
            <a:r>
              <a:rPr lang="en-US" sz="3600" b="1" baseline="30000" dirty="0">
                <a:solidFill>
                  <a:srgbClr val="3427FF"/>
                </a:solidFill>
                <a:latin typeface="Arial" panose="020B0604020202020204" pitchFamily="34" charset="0"/>
                <a:cs typeface="Arial" panose="020B0604020202020204" pitchFamily="34" charset="0"/>
              </a:rPr>
              <a:t>th</a:t>
            </a:r>
            <a:r>
              <a:rPr lang="en-US" sz="3600" b="1" dirty="0">
                <a:solidFill>
                  <a:srgbClr val="3427FF"/>
                </a:solidFill>
                <a:latin typeface="Arial" panose="020B0604020202020204" pitchFamily="34" charset="0"/>
                <a:cs typeface="Arial" panose="020B0604020202020204" pitchFamily="34" charset="0"/>
              </a:rPr>
              <a:t> CPC </a:t>
            </a:r>
            <a:endParaRPr lang="en-US" sz="3600" b="1" dirty="0">
              <a:solidFill>
                <a:srgbClr val="B800FF"/>
              </a:solidFill>
              <a:latin typeface="Arial" panose="020B0604020202020204" pitchFamily="34" charset="0"/>
              <a:cs typeface="Arial" panose="020B0604020202020204" pitchFamily="34" charset="0"/>
            </a:endParaRPr>
          </a:p>
          <a:p>
            <a:pPr marL="571500" indent="-571500" algn="just">
              <a:buFont typeface="Wingdings" pitchFamily="2" charset="2"/>
              <a:buChar char="v"/>
            </a:pPr>
            <a:r>
              <a:rPr lang="en-US" sz="3600" b="1" dirty="0">
                <a:solidFill>
                  <a:srgbClr val="B800FF"/>
                </a:solidFill>
                <a:latin typeface="Arial" panose="020B0604020202020204" pitchFamily="34" charset="0"/>
                <a:cs typeface="Arial" panose="020B0604020202020204" pitchFamily="34" charset="0"/>
              </a:rPr>
              <a:t>Now this cannot be changed in 2022 with retrospective effect from 2008 to say Officers have to serve for 33 years or some such condition. If </a:t>
            </a:r>
            <a:r>
              <a:rPr lang="en-US" sz="3600" b="1" dirty="0" err="1">
                <a:solidFill>
                  <a:srgbClr val="B800FF"/>
                </a:solidFill>
                <a:latin typeface="Arial" panose="020B0604020202020204" pitchFamily="34" charset="0"/>
                <a:cs typeface="Arial" panose="020B0604020202020204" pitchFamily="34" charset="0"/>
              </a:rPr>
              <a:t>done,this</a:t>
            </a:r>
            <a:r>
              <a:rPr lang="en-US" sz="3600" b="1" dirty="0">
                <a:solidFill>
                  <a:srgbClr val="B800FF"/>
                </a:solidFill>
                <a:latin typeface="Arial" panose="020B0604020202020204" pitchFamily="34" charset="0"/>
                <a:cs typeface="Arial" panose="020B0604020202020204" pitchFamily="34" charset="0"/>
              </a:rPr>
              <a:t> adversely affects pension of all Pre – 2022 retirees. On the other hand Govt of India can increase pension retrospectively</a:t>
            </a:r>
          </a:p>
        </p:txBody>
      </p:sp>
    </p:spTree>
    <p:extLst>
      <p:ext uri="{BB962C8B-B14F-4D97-AF65-F5344CB8AC3E}">
        <p14:creationId xmlns:p14="http://schemas.microsoft.com/office/powerpoint/2010/main" val="34269093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45720"/>
            <a:ext cx="12089079" cy="773678"/>
          </a:xfrm>
          <a:solidFill>
            <a:schemeClr val="accent6">
              <a:lumMod val="20000"/>
              <a:lumOff val="80000"/>
            </a:schemeClr>
          </a:solidFill>
        </p:spPr>
        <p:txBody>
          <a:bodyPr anchor="t">
            <a:noAutofit/>
          </a:bodyPr>
          <a:lstStyle/>
          <a:p>
            <a:r>
              <a:rPr lang="en-US" sz="4000" b="1" u="sng" dirty="0">
                <a:solidFill>
                  <a:srgbClr val="C00000"/>
                </a:solidFill>
                <a:latin typeface="Arial" panose="020B0604020202020204" pitchFamily="34" charset="0"/>
                <a:cs typeface="Arial" panose="020B0604020202020204" pitchFamily="34" charset="0"/>
              </a:rPr>
              <a:t>Reg 94 (b): Disability Pension: All Ranks</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819399"/>
            <a:ext cx="12089080" cy="5992882"/>
          </a:xfrm>
          <a:solidFill>
            <a:schemeClr val="accent6">
              <a:lumMod val="20000"/>
              <a:lumOff val="80000"/>
            </a:schemeClr>
          </a:solidFill>
        </p:spPr>
        <p:txBody>
          <a:bodyPr>
            <a:normAutofit/>
          </a:bodyPr>
          <a:lstStyle/>
          <a:p>
            <a:pPr marL="571500" indent="-571500" algn="just">
              <a:buFont typeface="Wingdings" pitchFamily="2" charset="2"/>
              <a:buChar char="Ø"/>
            </a:pPr>
            <a:r>
              <a:rPr lang="en-IN" sz="3600" b="1" dirty="0">
                <a:solidFill>
                  <a:srgbClr val="3427FF"/>
                </a:solidFill>
                <a:latin typeface="Arial" panose="020B0604020202020204" pitchFamily="34" charset="0"/>
                <a:cs typeface="Arial" panose="020B0604020202020204" pitchFamily="34" charset="0"/>
              </a:rPr>
              <a:t>The rate of disability element for 100% disability shall be 30 % of emoluments last drawn subject to minimum of Rs. 3,510/- </a:t>
            </a:r>
            <a:r>
              <a:rPr lang="en-IN" sz="3600" b="1" dirty="0" err="1">
                <a:solidFill>
                  <a:srgbClr val="3427FF"/>
                </a:solidFill>
                <a:latin typeface="Arial" panose="020B0604020202020204" pitchFamily="34" charset="0"/>
                <a:cs typeface="Arial" panose="020B0604020202020204" pitchFamily="34" charset="0"/>
              </a:rPr>
              <a:t>w.e.f</a:t>
            </a:r>
            <a:r>
              <a:rPr lang="en-IN" sz="3600" b="1" dirty="0">
                <a:solidFill>
                  <a:srgbClr val="3427FF"/>
                </a:solidFill>
                <a:latin typeface="Arial" panose="020B0604020202020204" pitchFamily="34" charset="0"/>
                <a:cs typeface="Arial" panose="020B0604020202020204" pitchFamily="34" charset="0"/>
              </a:rPr>
              <a:t> 01.01.2006 per month </a:t>
            </a:r>
          </a:p>
          <a:p>
            <a:pPr marL="571500" indent="-571500" algn="just">
              <a:buFont typeface="Wingdings" pitchFamily="2" charset="2"/>
              <a:buChar char="Ø"/>
            </a:pPr>
            <a:r>
              <a:rPr lang="en-IN" sz="3600" b="1" dirty="0">
                <a:latin typeface="Arial" panose="020B0604020202020204" pitchFamily="34" charset="0"/>
                <a:cs typeface="Arial" panose="020B0604020202020204" pitchFamily="34" charset="0"/>
              </a:rPr>
              <a:t>DE enhanced to a minimum of Rs. 7,000/-</a:t>
            </a:r>
            <a:r>
              <a:rPr lang="en-IN" sz="3600" b="1" dirty="0" err="1">
                <a:latin typeface="Arial" panose="020B0604020202020204" pitchFamily="34" charset="0"/>
                <a:cs typeface="Arial" panose="020B0604020202020204" pitchFamily="34" charset="0"/>
              </a:rPr>
              <a:t>w.e.f</a:t>
            </a:r>
            <a:r>
              <a:rPr lang="en-IN" sz="3600" b="1" dirty="0">
                <a:latin typeface="Arial" panose="020B0604020202020204" pitchFamily="34" charset="0"/>
                <a:cs typeface="Arial" panose="020B0604020202020204" pitchFamily="34" charset="0"/>
              </a:rPr>
              <a:t> 01.01.2006 &amp; Rs 18,000/- </a:t>
            </a:r>
            <a:r>
              <a:rPr lang="en-IN" sz="3600" b="1" dirty="0" err="1">
                <a:latin typeface="Arial" panose="020B0604020202020204" pitchFamily="34" charset="0"/>
                <a:cs typeface="Arial" panose="020B0604020202020204" pitchFamily="34" charset="0"/>
              </a:rPr>
              <a:t>w.e.f</a:t>
            </a:r>
            <a:r>
              <a:rPr lang="en-IN" sz="3600" b="1" dirty="0">
                <a:latin typeface="Arial" panose="020B0604020202020204" pitchFamily="34" charset="0"/>
                <a:cs typeface="Arial" panose="020B0604020202020204" pitchFamily="34" charset="0"/>
              </a:rPr>
              <a:t> 01.01.2016 per month</a:t>
            </a:r>
          </a:p>
          <a:p>
            <a:endParaRPr lang="en-IN" sz="3600" b="1" u="sng" dirty="0">
              <a:solidFill>
                <a:srgbClr val="C00000"/>
              </a:solidFill>
              <a:latin typeface="Arial" panose="020B0604020202020204" pitchFamily="34" charset="0"/>
              <a:cs typeface="Arial" panose="020B0604020202020204" pitchFamily="34" charset="0"/>
            </a:endParaRPr>
          </a:p>
          <a:p>
            <a:r>
              <a:rPr lang="en-IN" sz="3600" b="1" u="sng" dirty="0">
                <a:solidFill>
                  <a:srgbClr val="C00000"/>
                </a:solidFill>
                <a:latin typeface="Arial" panose="020B0604020202020204" pitchFamily="34" charset="0"/>
                <a:cs typeface="Arial" panose="020B0604020202020204" pitchFamily="34" charset="0"/>
              </a:rPr>
              <a:t>War Injury Element</a:t>
            </a:r>
          </a:p>
          <a:p>
            <a:pPr marL="571500" indent="-571500" algn="l">
              <a:buFont typeface="Wingdings" pitchFamily="2" charset="2"/>
              <a:buChar char="ü"/>
            </a:pPr>
            <a:r>
              <a:rPr lang="en-IN" sz="3600" b="1" dirty="0">
                <a:solidFill>
                  <a:srgbClr val="B800FF"/>
                </a:solidFill>
                <a:latin typeface="Arial" panose="020B0604020202020204" pitchFamily="34" charset="0"/>
                <a:cs typeface="Arial" panose="020B0604020202020204" pitchFamily="34" charset="0"/>
              </a:rPr>
              <a:t>No minimum service required</a:t>
            </a:r>
          </a:p>
        </p:txBody>
      </p:sp>
    </p:spTree>
    <p:extLst>
      <p:ext uri="{BB962C8B-B14F-4D97-AF65-F5344CB8AC3E}">
        <p14:creationId xmlns:p14="http://schemas.microsoft.com/office/powerpoint/2010/main" val="20050305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45720"/>
            <a:ext cx="12089079" cy="773678"/>
          </a:xfrm>
          <a:solidFill>
            <a:schemeClr val="accent5">
              <a:lumMod val="20000"/>
              <a:lumOff val="80000"/>
            </a:schemeClr>
          </a:solidFill>
        </p:spPr>
        <p:txBody>
          <a:bodyPr anchor="t">
            <a:noAutofit/>
          </a:bodyPr>
          <a:lstStyle/>
          <a:p>
            <a:r>
              <a:rPr lang="en-US" sz="4000" b="1" u="sng" dirty="0">
                <a:solidFill>
                  <a:srgbClr val="C00000"/>
                </a:solidFill>
                <a:latin typeface="Arial" panose="020B0604020202020204" pitchFamily="34" charset="0"/>
                <a:cs typeface="Arial" panose="020B0604020202020204" pitchFamily="34" charset="0"/>
              </a:rPr>
              <a:t>Reg 105: Special Family Pension</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819399"/>
            <a:ext cx="12089080" cy="5992882"/>
          </a:xfrm>
          <a:solidFill>
            <a:schemeClr val="accent5">
              <a:lumMod val="20000"/>
              <a:lumOff val="80000"/>
            </a:schemeClr>
          </a:solidFill>
        </p:spPr>
        <p:txBody>
          <a:bodyPr>
            <a:normAutofit/>
          </a:bodyPr>
          <a:lstStyle/>
          <a:p>
            <a:pPr marL="571500" indent="-571500" algn="just">
              <a:buFont typeface="Wingdings" pitchFamily="2" charset="2"/>
              <a:buChar char="Ø"/>
            </a:pPr>
            <a:r>
              <a:rPr lang="en-IN" sz="3600" b="1" dirty="0">
                <a:solidFill>
                  <a:srgbClr val="3427FF"/>
                </a:solidFill>
                <a:latin typeface="Arial" panose="020B0604020202020204" pitchFamily="34" charset="0"/>
                <a:cs typeface="Arial" panose="020B0604020202020204" pitchFamily="34" charset="0"/>
              </a:rPr>
              <a:t>Death caused within 7 years from date of retirement and opined that death is due to wounds or disease contracted during service. </a:t>
            </a:r>
            <a:r>
              <a:rPr lang="en-IN" sz="3600" b="1" dirty="0">
                <a:solidFill>
                  <a:srgbClr val="FF005B"/>
                </a:solidFill>
                <a:latin typeface="Arial" panose="020B0604020202020204" pitchFamily="34" charset="0"/>
                <a:cs typeface="Arial" panose="020B0604020202020204" pitchFamily="34" charset="0"/>
              </a:rPr>
              <a:t>Effective only from 01 Jan 2006</a:t>
            </a:r>
            <a:endParaRPr lang="en-IN" sz="3600" b="1" dirty="0">
              <a:solidFill>
                <a:srgbClr val="006E69"/>
              </a:solidFill>
              <a:latin typeface="Arial" panose="020B0604020202020204" pitchFamily="34" charset="0"/>
              <a:cs typeface="Arial" panose="020B0604020202020204" pitchFamily="34" charset="0"/>
            </a:endParaRPr>
          </a:p>
          <a:p>
            <a:pPr marL="571500" indent="-571500" algn="just">
              <a:buFont typeface="Wingdings" pitchFamily="2" charset="2"/>
              <a:buChar char="Ø"/>
            </a:pPr>
            <a:r>
              <a:rPr lang="en-IN" sz="3600" b="1" dirty="0">
                <a:solidFill>
                  <a:srgbClr val="006E69"/>
                </a:solidFill>
                <a:latin typeface="Arial" panose="020B0604020202020204" pitchFamily="34" charset="0"/>
                <a:cs typeface="Arial" panose="020B0604020202020204" pitchFamily="34" charset="0"/>
              </a:rPr>
              <a:t>Unmarried / Divorced daughter if divorce takes place even after death of both parents/ Widowed daughter is eligible for SPF. Such daughters need not come back to parental homes (&lt; Rs 9000+DR)</a:t>
            </a:r>
          </a:p>
          <a:p>
            <a:pPr marL="571500" indent="-571500" algn="just">
              <a:buFont typeface="Wingdings" pitchFamily="2" charset="2"/>
              <a:buChar char="Ø"/>
            </a:pPr>
            <a:r>
              <a:rPr lang="en-IN" sz="3600" b="1" dirty="0">
                <a:solidFill>
                  <a:srgbClr val="006E69"/>
                </a:solidFill>
                <a:latin typeface="Arial" panose="020B0604020202020204" pitchFamily="34" charset="0"/>
                <a:cs typeface="Arial" panose="020B0604020202020204" pitchFamily="34" charset="0"/>
              </a:rPr>
              <a:t> </a:t>
            </a:r>
            <a:r>
              <a:rPr lang="en-IN" sz="3600" b="1" dirty="0">
                <a:solidFill>
                  <a:srgbClr val="B800FF"/>
                </a:solidFill>
                <a:latin typeface="Arial" panose="020B0604020202020204" pitchFamily="34" charset="0"/>
                <a:cs typeface="Arial" panose="020B0604020202020204" pitchFamily="34" charset="0"/>
              </a:rPr>
              <a:t>Dependent children till age of 25 years or marriage whichever is earlier are eligible for SFP</a:t>
            </a:r>
            <a:endParaRPr lang="en-IN" sz="3600" b="1" dirty="0">
              <a:solidFill>
                <a:srgbClr val="002060"/>
              </a:solidFill>
              <a:latin typeface="Arial" panose="020B0604020202020204" pitchFamily="34" charset="0"/>
              <a:cs typeface="Arial" panose="020B0604020202020204" pitchFamily="34" charset="0"/>
            </a:endParaRPr>
          </a:p>
          <a:p>
            <a:pPr marL="571500" indent="-571500" algn="just">
              <a:buFont typeface="Wingdings" pitchFamily="2" charset="2"/>
              <a:buChar char="Ø"/>
            </a:pPr>
            <a:r>
              <a:rPr lang="en-IN" sz="3600" b="1" dirty="0">
                <a:solidFill>
                  <a:srgbClr val="002060"/>
                </a:solidFill>
                <a:latin typeface="Arial" panose="020B0604020202020204" pitchFamily="34" charset="0"/>
                <a:cs typeface="Arial" panose="020B0604020202020204" pitchFamily="34" charset="0"/>
              </a:rPr>
              <a:t>Only one will get SFP and has to look after all </a:t>
            </a:r>
          </a:p>
        </p:txBody>
      </p:sp>
    </p:spTree>
    <p:extLst>
      <p:ext uri="{BB962C8B-B14F-4D97-AF65-F5344CB8AC3E}">
        <p14:creationId xmlns:p14="http://schemas.microsoft.com/office/powerpoint/2010/main" val="765060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45720"/>
            <a:ext cx="12089079" cy="773678"/>
          </a:xfrm>
          <a:solidFill>
            <a:schemeClr val="accent4">
              <a:lumMod val="20000"/>
              <a:lumOff val="80000"/>
            </a:schemeClr>
          </a:solidFill>
        </p:spPr>
        <p:txBody>
          <a:bodyPr anchor="t">
            <a:noAutofit/>
          </a:bodyPr>
          <a:lstStyle/>
          <a:p>
            <a:r>
              <a:rPr lang="en-US" sz="4000" b="1" u="sng" dirty="0">
                <a:solidFill>
                  <a:srgbClr val="C00000"/>
                </a:solidFill>
                <a:latin typeface="Arial" panose="020B0604020202020204" pitchFamily="34" charset="0"/>
                <a:cs typeface="Arial" panose="020B0604020202020204" pitchFamily="34" charset="0"/>
              </a:rPr>
              <a:t>Reg 105: Special Family Pension</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819399"/>
            <a:ext cx="12089080" cy="5992882"/>
          </a:xfrm>
          <a:solidFill>
            <a:schemeClr val="accent4">
              <a:lumMod val="20000"/>
              <a:lumOff val="80000"/>
            </a:schemeClr>
          </a:solidFill>
        </p:spPr>
        <p:txBody>
          <a:bodyPr>
            <a:normAutofit lnSpcReduction="10000"/>
          </a:bodyPr>
          <a:lstStyle/>
          <a:p>
            <a:pPr marL="571500" indent="-571500" algn="just">
              <a:buFont typeface="Wingdings" pitchFamily="2" charset="2"/>
              <a:buChar char="Ø"/>
            </a:pPr>
            <a:r>
              <a:rPr lang="en-IN" sz="3600" b="1" u="sng" dirty="0">
                <a:solidFill>
                  <a:srgbClr val="3427FF"/>
                </a:solidFill>
                <a:latin typeface="Arial" panose="020B0604020202020204" pitchFamily="34" charset="0"/>
                <a:cs typeface="Arial" panose="020B0604020202020204" pitchFamily="34" charset="0"/>
              </a:rPr>
              <a:t>Bachelor Soldier</a:t>
            </a:r>
            <a:r>
              <a:rPr lang="en-IN" sz="3600" b="1" dirty="0">
                <a:solidFill>
                  <a:srgbClr val="002060"/>
                </a:solidFill>
                <a:latin typeface="Arial" panose="020B0604020202020204" pitchFamily="34" charset="0"/>
                <a:cs typeface="Arial" panose="020B0604020202020204" pitchFamily="34" charset="0"/>
              </a:rPr>
              <a:t>. </a:t>
            </a:r>
            <a:r>
              <a:rPr lang="en-IN" sz="3600" b="1" dirty="0">
                <a:solidFill>
                  <a:srgbClr val="3427FF"/>
                </a:solidFill>
                <a:latin typeface="Arial" panose="020B0604020202020204" pitchFamily="34" charset="0"/>
                <a:cs typeface="Arial" panose="020B0604020202020204" pitchFamily="34" charset="0"/>
              </a:rPr>
              <a:t>To mother first and on her death or re-marriage, then to the father </a:t>
            </a:r>
          </a:p>
          <a:p>
            <a:pPr marL="571500" indent="-571500" algn="just">
              <a:buFont typeface="Wingdings" pitchFamily="2" charset="2"/>
              <a:buChar char="Ø"/>
            </a:pPr>
            <a:r>
              <a:rPr lang="en-IN" sz="3600" b="1" dirty="0">
                <a:solidFill>
                  <a:srgbClr val="FF005B"/>
                </a:solidFill>
                <a:latin typeface="Arial" panose="020B0604020202020204" pitchFamily="34" charset="0"/>
                <a:cs typeface="Arial" panose="020B0604020202020204" pitchFamily="34" charset="0"/>
              </a:rPr>
              <a:t> Dependent Brothers and Sisters or Disabled</a:t>
            </a:r>
          </a:p>
          <a:p>
            <a:pPr marL="571500" indent="-571500" algn="just">
              <a:buFont typeface="Wingdings" pitchFamily="2" charset="2"/>
              <a:buChar char="Ø"/>
            </a:pPr>
            <a:r>
              <a:rPr lang="en-IN" sz="3600" b="1" u="sng" dirty="0">
                <a:solidFill>
                  <a:srgbClr val="B800FF"/>
                </a:solidFill>
                <a:latin typeface="Arial" panose="020B0604020202020204" pitchFamily="34" charset="0"/>
                <a:cs typeface="Arial" panose="020B0604020202020204" pitchFamily="34" charset="0"/>
              </a:rPr>
              <a:t> Amount: </a:t>
            </a:r>
            <a:r>
              <a:rPr lang="en-IN" sz="3600" b="1" dirty="0">
                <a:solidFill>
                  <a:srgbClr val="B800FF"/>
                </a:solidFill>
                <a:latin typeface="Arial" panose="020B0604020202020204" pitchFamily="34" charset="0"/>
                <a:cs typeface="Arial" panose="020B0604020202020204" pitchFamily="34" charset="0"/>
              </a:rPr>
              <a:t>60% of Reckonable Emoluments subject to minimum being</a:t>
            </a:r>
          </a:p>
          <a:p>
            <a:pPr marL="571500" indent="-571500" algn="just">
              <a:buFont typeface="Arial" panose="020B0604020202020204" pitchFamily="34" charset="0"/>
              <a:buChar char="•"/>
            </a:pPr>
            <a:r>
              <a:rPr lang="en-IN" sz="3600" b="1" dirty="0">
                <a:solidFill>
                  <a:srgbClr val="3427FF"/>
                </a:solidFill>
                <a:latin typeface="Arial" panose="020B0604020202020204" pitchFamily="34" charset="0"/>
                <a:cs typeface="Arial" panose="020B0604020202020204" pitchFamily="34" charset="0"/>
              </a:rPr>
              <a:t>1Jan 1996	-	Rs 2,550 + DR pm</a:t>
            </a:r>
          </a:p>
          <a:p>
            <a:pPr marL="571500" indent="-571500" algn="just">
              <a:buFont typeface="Arial" panose="020B0604020202020204" pitchFamily="34" charset="0"/>
              <a:buChar char="•"/>
            </a:pPr>
            <a:r>
              <a:rPr lang="en-IN" sz="3600" b="1" dirty="0">
                <a:solidFill>
                  <a:srgbClr val="3427FF"/>
                </a:solidFill>
                <a:latin typeface="Arial" panose="020B0604020202020204" pitchFamily="34" charset="0"/>
                <a:cs typeface="Arial" panose="020B0604020202020204" pitchFamily="34" charset="0"/>
              </a:rPr>
              <a:t>01 Jan 2006	-	Rs 7,000 + DR pm</a:t>
            </a:r>
          </a:p>
          <a:p>
            <a:pPr marL="571500" indent="-571500" algn="just">
              <a:buFont typeface="Arial" panose="020B0604020202020204" pitchFamily="34" charset="0"/>
              <a:buChar char="•"/>
            </a:pPr>
            <a:r>
              <a:rPr lang="en-IN" sz="3600" b="1" dirty="0">
                <a:solidFill>
                  <a:srgbClr val="3427FF"/>
                </a:solidFill>
                <a:latin typeface="Arial" panose="020B0604020202020204" pitchFamily="34" charset="0"/>
                <a:cs typeface="Arial" panose="020B0604020202020204" pitchFamily="34" charset="0"/>
              </a:rPr>
              <a:t>01 Jan 2016	-	Rs 18,000 + DR pm</a:t>
            </a:r>
            <a:endParaRPr lang="en-IN" sz="3600" b="1" dirty="0">
              <a:solidFill>
                <a:srgbClr val="006E69"/>
              </a:solidFill>
              <a:latin typeface="Arial" panose="020B0604020202020204" pitchFamily="34" charset="0"/>
              <a:cs typeface="Arial" panose="020B0604020202020204" pitchFamily="34" charset="0"/>
            </a:endParaRPr>
          </a:p>
          <a:p>
            <a:pPr marL="571500" indent="-571500" algn="just">
              <a:buFont typeface="Arial" panose="020B0604020202020204" pitchFamily="34" charset="0"/>
              <a:buChar char="•"/>
            </a:pPr>
            <a:r>
              <a:rPr lang="en-IN" sz="3600" b="1" dirty="0">
                <a:solidFill>
                  <a:srgbClr val="006E69"/>
                </a:solidFill>
                <a:latin typeface="Arial" panose="020B0604020202020204" pitchFamily="34" charset="0"/>
                <a:cs typeface="Arial" panose="020B0604020202020204" pitchFamily="34" charset="0"/>
              </a:rPr>
              <a:t>Widower on re-marriage is NOT eligible for SFP. But widow is eligible to get re-married on or after 20 Jan 2009</a:t>
            </a:r>
          </a:p>
        </p:txBody>
      </p:sp>
    </p:spTree>
    <p:extLst>
      <p:ext uri="{BB962C8B-B14F-4D97-AF65-F5344CB8AC3E}">
        <p14:creationId xmlns:p14="http://schemas.microsoft.com/office/powerpoint/2010/main" val="41051754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45720"/>
            <a:ext cx="12089079" cy="773678"/>
          </a:xfrm>
          <a:solidFill>
            <a:schemeClr val="accent2">
              <a:lumMod val="20000"/>
              <a:lumOff val="80000"/>
            </a:schemeClr>
          </a:solidFill>
        </p:spPr>
        <p:txBody>
          <a:bodyPr anchor="t">
            <a:noAutofit/>
          </a:bodyPr>
          <a:lstStyle/>
          <a:p>
            <a:r>
              <a:rPr lang="en-US" sz="4000" b="1" u="sng" dirty="0">
                <a:solidFill>
                  <a:srgbClr val="C00000"/>
                </a:solidFill>
                <a:latin typeface="Arial" panose="020B0604020202020204" pitchFamily="34" charset="0"/>
                <a:cs typeface="Arial" panose="020B0604020202020204" pitchFamily="34" charset="0"/>
              </a:rPr>
              <a:t>Reg 141: Ex-Gratia</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51460" y="819398"/>
            <a:ext cx="12089080" cy="6240240"/>
          </a:xfrm>
          <a:solidFill>
            <a:schemeClr val="accent2">
              <a:lumMod val="20000"/>
              <a:lumOff val="80000"/>
            </a:schemeClr>
          </a:solidFill>
        </p:spPr>
        <p:txBody>
          <a:bodyPr>
            <a:normAutofit/>
          </a:bodyPr>
          <a:lstStyle/>
          <a:p>
            <a:pPr algn="just"/>
            <a:endParaRPr lang="en-IN" sz="3600" b="1" dirty="0">
              <a:solidFill>
                <a:srgbClr val="3427FF"/>
              </a:solidFill>
              <a:latin typeface="Arial" panose="020B0604020202020204" pitchFamily="34" charset="0"/>
              <a:cs typeface="Arial" panose="020B0604020202020204" pitchFamily="34" charset="0"/>
            </a:endParaRPr>
          </a:p>
          <a:p>
            <a:pPr algn="just"/>
            <a:r>
              <a:rPr lang="en-IN" sz="3600" b="1" dirty="0">
                <a:solidFill>
                  <a:srgbClr val="FF005B"/>
                </a:solidFill>
                <a:latin typeface="Arial" panose="020B0604020202020204" pitchFamily="34" charset="0"/>
                <a:cs typeface="Arial" panose="020B0604020202020204" pitchFamily="34" charset="0"/>
              </a:rPr>
              <a:t> </a:t>
            </a:r>
            <a:endParaRPr lang="en-IN" sz="3600" b="1" dirty="0">
              <a:solidFill>
                <a:srgbClr val="006E69"/>
              </a:solidFill>
              <a:latin typeface="Arial" panose="020B0604020202020204" pitchFamily="34" charset="0"/>
              <a:cs typeface="Arial" panose="020B0604020202020204" pitchFamily="34" charset="0"/>
            </a:endParaRPr>
          </a:p>
        </p:txBody>
      </p:sp>
      <p:graphicFrame>
        <p:nvGraphicFramePr>
          <p:cNvPr id="4" name="Table 4">
            <a:extLst>
              <a:ext uri="{FF2B5EF4-FFF2-40B4-BE49-F238E27FC236}">
                <a16:creationId xmlns:a16="http://schemas.microsoft.com/office/drawing/2014/main" id="{91432C1B-979E-FF48-939B-8307F0897B77}"/>
              </a:ext>
            </a:extLst>
          </p:cNvPr>
          <p:cNvGraphicFramePr>
            <a:graphicFrameLocks noGrp="1"/>
          </p:cNvGraphicFramePr>
          <p:nvPr>
            <p:extLst>
              <p:ext uri="{D42A27DB-BD31-4B8C-83A1-F6EECF244321}">
                <p14:modId xmlns:p14="http://schemas.microsoft.com/office/powerpoint/2010/main" val="1504636339"/>
              </p:ext>
            </p:extLst>
          </p:nvPr>
        </p:nvGraphicFramePr>
        <p:xfrm>
          <a:off x="51460" y="997529"/>
          <a:ext cx="11764488" cy="6309360"/>
        </p:xfrm>
        <a:graphic>
          <a:graphicData uri="http://schemas.openxmlformats.org/drawingml/2006/table">
            <a:tbl>
              <a:tblPr firstRow="1" bandRow="1">
                <a:tableStyleId>{5C22544A-7EE6-4342-B048-85BDC9FD1C3A}</a:tableStyleId>
              </a:tblPr>
              <a:tblGrid>
                <a:gridCol w="5882244">
                  <a:extLst>
                    <a:ext uri="{9D8B030D-6E8A-4147-A177-3AD203B41FA5}">
                      <a16:colId xmlns:a16="http://schemas.microsoft.com/office/drawing/2014/main" val="2098184522"/>
                    </a:ext>
                  </a:extLst>
                </a:gridCol>
                <a:gridCol w="5882244">
                  <a:extLst>
                    <a:ext uri="{9D8B030D-6E8A-4147-A177-3AD203B41FA5}">
                      <a16:colId xmlns:a16="http://schemas.microsoft.com/office/drawing/2014/main" val="895120941"/>
                    </a:ext>
                  </a:extLst>
                </a:gridCol>
              </a:tblGrid>
              <a:tr h="2172686">
                <a:tc>
                  <a:txBody>
                    <a:bodyPr/>
                    <a:lstStyle/>
                    <a:p>
                      <a:r>
                        <a:rPr lang="en-US" sz="3600" b="1" dirty="0">
                          <a:solidFill>
                            <a:srgbClr val="3427FF"/>
                          </a:solidFill>
                          <a:latin typeface="Arial" panose="020B0604020202020204" pitchFamily="34" charset="0"/>
                          <a:cs typeface="Arial" panose="020B0604020202020204" pitchFamily="34" charset="0"/>
                        </a:rPr>
                        <a:t>Death due to Accidents while performing duties, caused by Anti social elements or Terrorists</a:t>
                      </a:r>
                    </a:p>
                  </a:txBody>
                  <a:tcPr>
                    <a:solidFill>
                      <a:schemeClr val="accent2">
                        <a:lumMod val="20000"/>
                        <a:lumOff val="80000"/>
                      </a:schemeClr>
                    </a:solidFill>
                  </a:tcPr>
                </a:tc>
                <a:tc>
                  <a:txBody>
                    <a:bodyPr/>
                    <a:lstStyle/>
                    <a:p>
                      <a:pPr algn="ctr"/>
                      <a:r>
                        <a:rPr lang="en-US" sz="3600" dirty="0">
                          <a:solidFill>
                            <a:srgbClr val="3427FF"/>
                          </a:solidFill>
                          <a:latin typeface="Arial" panose="020B0604020202020204" pitchFamily="34" charset="0"/>
                          <a:cs typeface="Arial" panose="020B0604020202020204" pitchFamily="34" charset="0"/>
                        </a:rPr>
                        <a:t>Rs 25 Lakhs</a:t>
                      </a:r>
                    </a:p>
                  </a:txBody>
                  <a:tcPr>
                    <a:solidFill>
                      <a:schemeClr val="accent2">
                        <a:lumMod val="20000"/>
                        <a:lumOff val="80000"/>
                      </a:schemeClr>
                    </a:solidFill>
                  </a:tcPr>
                </a:tc>
                <a:extLst>
                  <a:ext uri="{0D108BD9-81ED-4DB2-BD59-A6C34878D82A}">
                    <a16:rowId xmlns:a16="http://schemas.microsoft.com/office/drawing/2014/main" val="2085538108"/>
                  </a:ext>
                </a:extLst>
              </a:tr>
              <a:tr h="2694131">
                <a:tc>
                  <a:txBody>
                    <a:bodyPr/>
                    <a:lstStyle/>
                    <a:p>
                      <a:r>
                        <a:rPr lang="en-US" sz="3600" b="1" dirty="0">
                          <a:solidFill>
                            <a:srgbClr val="FF005B"/>
                          </a:solidFill>
                          <a:latin typeface="Arial" panose="020B0604020202020204" pitchFamily="34" charset="0"/>
                          <a:cs typeface="Arial" panose="020B0604020202020204" pitchFamily="34" charset="0"/>
                        </a:rPr>
                        <a:t>Death due to border skirmishes, action taken against terrorists, militants, extremists, sea-pirates</a:t>
                      </a:r>
                    </a:p>
                  </a:txBody>
                  <a:tcPr>
                    <a:solidFill>
                      <a:schemeClr val="accent2">
                        <a:lumMod val="20000"/>
                        <a:lumOff val="80000"/>
                      </a:schemeClr>
                    </a:solidFill>
                  </a:tcPr>
                </a:tc>
                <a:tc>
                  <a:txBody>
                    <a:bodyPr/>
                    <a:lstStyle/>
                    <a:p>
                      <a:pPr algn="ctr"/>
                      <a:r>
                        <a:rPr lang="en-US" sz="3600" b="1" dirty="0">
                          <a:solidFill>
                            <a:srgbClr val="FF005B"/>
                          </a:solidFill>
                          <a:latin typeface="Arial" panose="020B0604020202020204" pitchFamily="34" charset="0"/>
                          <a:cs typeface="Arial" panose="020B0604020202020204" pitchFamily="34" charset="0"/>
                        </a:rPr>
                        <a:t>Rs 35 Lakhs</a:t>
                      </a:r>
                    </a:p>
                  </a:txBody>
                  <a:tcPr>
                    <a:solidFill>
                      <a:schemeClr val="accent2">
                        <a:lumMod val="20000"/>
                        <a:lumOff val="80000"/>
                      </a:schemeClr>
                    </a:solidFill>
                  </a:tcPr>
                </a:tc>
                <a:extLst>
                  <a:ext uri="{0D108BD9-81ED-4DB2-BD59-A6C34878D82A}">
                    <a16:rowId xmlns:a16="http://schemas.microsoft.com/office/drawing/2014/main" val="2050368896"/>
                  </a:ext>
                </a:extLst>
              </a:tr>
              <a:tr h="947935">
                <a:tc>
                  <a:txBody>
                    <a:bodyPr/>
                    <a:lstStyle/>
                    <a:p>
                      <a:r>
                        <a:rPr lang="en-US" sz="3600" b="1" dirty="0">
                          <a:solidFill>
                            <a:srgbClr val="006E69"/>
                          </a:solidFill>
                          <a:latin typeface="Arial" panose="020B0604020202020204" pitchFamily="34" charset="0"/>
                          <a:cs typeface="Arial" panose="020B0604020202020204" pitchFamily="34" charset="0"/>
                        </a:rPr>
                        <a:t>Death in war or war like ops</a:t>
                      </a:r>
                    </a:p>
                  </a:txBody>
                  <a:tcPr>
                    <a:solidFill>
                      <a:schemeClr val="accent2">
                        <a:lumMod val="20000"/>
                        <a:lumOff val="80000"/>
                      </a:schemeClr>
                    </a:solidFill>
                  </a:tcPr>
                </a:tc>
                <a:tc>
                  <a:txBody>
                    <a:bodyPr/>
                    <a:lstStyle/>
                    <a:p>
                      <a:pPr algn="ctr"/>
                      <a:r>
                        <a:rPr lang="en-US" sz="3600" b="1" dirty="0">
                          <a:solidFill>
                            <a:srgbClr val="006E69"/>
                          </a:solidFill>
                          <a:latin typeface="Arial" panose="020B0604020202020204" pitchFamily="34" charset="0"/>
                          <a:cs typeface="Arial" panose="020B0604020202020204" pitchFamily="34" charset="0"/>
                        </a:rPr>
                        <a:t>Rs 45 Lakhs</a:t>
                      </a:r>
                    </a:p>
                  </a:txBody>
                  <a:tcPr>
                    <a:solidFill>
                      <a:schemeClr val="accent2">
                        <a:lumMod val="20000"/>
                        <a:lumOff val="80000"/>
                      </a:schemeClr>
                    </a:solidFill>
                  </a:tcPr>
                </a:tc>
                <a:extLst>
                  <a:ext uri="{0D108BD9-81ED-4DB2-BD59-A6C34878D82A}">
                    <a16:rowId xmlns:a16="http://schemas.microsoft.com/office/drawing/2014/main" val="2276041227"/>
                  </a:ext>
                </a:extLst>
              </a:tr>
            </a:tbl>
          </a:graphicData>
        </a:graphic>
      </p:graphicFrame>
    </p:spTree>
    <p:extLst>
      <p:ext uri="{BB962C8B-B14F-4D97-AF65-F5344CB8AC3E}">
        <p14:creationId xmlns:p14="http://schemas.microsoft.com/office/powerpoint/2010/main" val="37950877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817EF-95F7-1F4B-B3D9-FF6FC4A0A132}"/>
              </a:ext>
            </a:extLst>
          </p:cNvPr>
          <p:cNvSpPr>
            <a:spLocks noGrp="1"/>
          </p:cNvSpPr>
          <p:nvPr>
            <p:ph type="title"/>
          </p:nvPr>
        </p:nvSpPr>
        <p:spPr>
          <a:xfrm>
            <a:off x="0" y="0"/>
            <a:ext cx="12192000" cy="1496291"/>
          </a:xfrm>
          <a:solidFill>
            <a:schemeClr val="accent6">
              <a:lumMod val="20000"/>
              <a:lumOff val="80000"/>
            </a:schemeClr>
          </a:solidFill>
        </p:spPr>
        <p:txBody>
          <a:bodyPr>
            <a:noAutofit/>
          </a:bodyPr>
          <a:lstStyle/>
          <a:p>
            <a:pPr algn="ctr"/>
            <a:r>
              <a:rPr lang="en-US" sz="3200" b="1" u="sng" dirty="0">
                <a:solidFill>
                  <a:srgbClr val="C00000"/>
                </a:solidFill>
                <a:latin typeface="Arial" panose="020B0604020202020204" pitchFamily="34" charset="0"/>
                <a:cs typeface="Arial" panose="020B0604020202020204" pitchFamily="34" charset="0"/>
              </a:rPr>
              <a:t>Reg 141A: Ex-Gratia Compensation to those </a:t>
            </a:r>
            <a:r>
              <a:rPr lang="en-US" sz="3200" b="1" u="sng" dirty="0">
                <a:solidFill>
                  <a:srgbClr val="002060"/>
                </a:solidFill>
                <a:latin typeface="Arial" panose="020B0604020202020204" pitchFamily="34" charset="0"/>
                <a:cs typeface="Arial" panose="020B0604020202020204" pitchFamily="34" charset="0"/>
              </a:rPr>
              <a:t>Invalided</a:t>
            </a:r>
            <a:r>
              <a:rPr lang="en-US" sz="3200" b="1" u="sng" dirty="0">
                <a:solidFill>
                  <a:srgbClr val="C00000"/>
                </a:solidFill>
                <a:latin typeface="Arial" panose="020B0604020202020204" pitchFamily="34" charset="0"/>
                <a:cs typeface="Arial" panose="020B0604020202020204" pitchFamily="34" charset="0"/>
              </a:rPr>
              <a:t> with War Injury or Disablement </a:t>
            </a:r>
            <a:r>
              <a:rPr lang="en-US" sz="3200" b="1" u="sng" dirty="0">
                <a:solidFill>
                  <a:srgbClr val="002060"/>
                </a:solidFill>
                <a:latin typeface="Arial" panose="020B0604020202020204" pitchFamily="34" charset="0"/>
                <a:cs typeface="Arial" panose="020B0604020202020204" pitchFamily="34" charset="0"/>
              </a:rPr>
              <a:t>while Performing </a:t>
            </a:r>
            <a:r>
              <a:rPr lang="en-US" sz="3200" b="1" u="sng" dirty="0" err="1">
                <a:solidFill>
                  <a:srgbClr val="002060"/>
                </a:solidFill>
                <a:latin typeface="Arial" panose="020B0604020202020204" pitchFamily="34" charset="0"/>
                <a:cs typeface="Arial" panose="020B0604020202020204" pitchFamily="34" charset="0"/>
              </a:rPr>
              <a:t>Bonafide</a:t>
            </a:r>
            <a:r>
              <a:rPr lang="en-US" sz="3200" b="1" u="sng" dirty="0">
                <a:solidFill>
                  <a:srgbClr val="002060"/>
                </a:solidFill>
                <a:latin typeface="Arial" panose="020B0604020202020204" pitchFamily="34" charset="0"/>
                <a:cs typeface="Arial" panose="020B0604020202020204" pitchFamily="34" charset="0"/>
              </a:rPr>
              <a:t> Military Duty</a:t>
            </a:r>
            <a:r>
              <a:rPr lang="en-US" sz="3200" b="1" u="sng" dirty="0">
                <a:solidFill>
                  <a:srgbClr val="C00000"/>
                </a:solidFill>
                <a:latin typeface="Arial" panose="020B0604020202020204" pitchFamily="34" charset="0"/>
                <a:cs typeface="Arial" panose="020B0604020202020204" pitchFamily="34" charset="0"/>
              </a:rPr>
              <a:t>: Actual Percentage and Not Enhanced by Broad Banding</a:t>
            </a:r>
          </a:p>
        </p:txBody>
      </p:sp>
      <p:graphicFrame>
        <p:nvGraphicFramePr>
          <p:cNvPr id="4" name="Table 4">
            <a:extLst>
              <a:ext uri="{FF2B5EF4-FFF2-40B4-BE49-F238E27FC236}">
                <a16:creationId xmlns:a16="http://schemas.microsoft.com/office/drawing/2014/main" id="{91356D54-1D5E-5448-8347-A10F0A93F1FE}"/>
              </a:ext>
            </a:extLst>
          </p:cNvPr>
          <p:cNvGraphicFramePr>
            <a:graphicFrameLocks noGrp="1"/>
          </p:cNvGraphicFramePr>
          <p:nvPr>
            <p:ph idx="1"/>
            <p:extLst>
              <p:ext uri="{D42A27DB-BD31-4B8C-83A1-F6EECF244321}">
                <p14:modId xmlns:p14="http://schemas.microsoft.com/office/powerpoint/2010/main" val="558136491"/>
              </p:ext>
            </p:extLst>
          </p:nvPr>
        </p:nvGraphicFramePr>
        <p:xfrm>
          <a:off x="0" y="1674421"/>
          <a:ext cx="12192000" cy="5165102"/>
        </p:xfrm>
        <a:graphic>
          <a:graphicData uri="http://schemas.openxmlformats.org/drawingml/2006/table">
            <a:tbl>
              <a:tblPr firstRow="1" bandRow="1">
                <a:tableStyleId>{5C22544A-7EE6-4342-B048-85BDC9FD1C3A}</a:tableStyleId>
              </a:tblPr>
              <a:tblGrid>
                <a:gridCol w="5510151">
                  <a:extLst>
                    <a:ext uri="{9D8B030D-6E8A-4147-A177-3AD203B41FA5}">
                      <a16:colId xmlns:a16="http://schemas.microsoft.com/office/drawing/2014/main" val="291195321"/>
                    </a:ext>
                  </a:extLst>
                </a:gridCol>
                <a:gridCol w="6681849">
                  <a:extLst>
                    <a:ext uri="{9D8B030D-6E8A-4147-A177-3AD203B41FA5}">
                      <a16:colId xmlns:a16="http://schemas.microsoft.com/office/drawing/2014/main" val="3681078868"/>
                    </a:ext>
                  </a:extLst>
                </a:gridCol>
              </a:tblGrid>
              <a:tr h="1138823">
                <a:tc>
                  <a:txBody>
                    <a:bodyPr/>
                    <a:lstStyle/>
                    <a:p>
                      <a:r>
                        <a:rPr lang="en-US" sz="3200" b="1" dirty="0">
                          <a:solidFill>
                            <a:srgbClr val="3427FF"/>
                          </a:solidFill>
                          <a:latin typeface="Arial" panose="020B0604020202020204" pitchFamily="34" charset="0"/>
                          <a:cs typeface="Arial" panose="020B0604020202020204" pitchFamily="34" charset="0"/>
                        </a:rPr>
                        <a:t>War injury or Disablement with 100% and boarded out</a:t>
                      </a:r>
                    </a:p>
                  </a:txBody>
                  <a:tcPr>
                    <a:solidFill>
                      <a:schemeClr val="accent6">
                        <a:lumMod val="20000"/>
                        <a:lumOff val="80000"/>
                      </a:schemeClr>
                    </a:solidFill>
                  </a:tcPr>
                </a:tc>
                <a:tc>
                  <a:txBody>
                    <a:bodyPr/>
                    <a:lstStyle/>
                    <a:p>
                      <a:r>
                        <a:rPr lang="en-US" sz="3200" b="1" dirty="0">
                          <a:solidFill>
                            <a:srgbClr val="3427FF"/>
                          </a:solidFill>
                          <a:latin typeface="Arial" panose="020B0604020202020204" pitchFamily="34" charset="0"/>
                          <a:cs typeface="Arial" panose="020B0604020202020204" pitchFamily="34" charset="0"/>
                        </a:rPr>
                        <a:t>Rs 9 Lakhs till Dec 2015.</a:t>
                      </a:r>
                    </a:p>
                    <a:p>
                      <a:r>
                        <a:rPr lang="en-US" sz="3200" b="1" dirty="0">
                          <a:solidFill>
                            <a:srgbClr val="3427FF"/>
                          </a:solidFill>
                          <a:latin typeface="Arial" panose="020B0604020202020204" pitchFamily="34" charset="0"/>
                          <a:cs typeface="Arial" panose="020B0604020202020204" pitchFamily="34" charset="0"/>
                        </a:rPr>
                        <a:t>Rs 20 lakhs from Jan 2016</a:t>
                      </a:r>
                      <a:endParaRPr lang="en-US" sz="3200" b="1" dirty="0">
                        <a:solidFill>
                          <a:srgbClr val="B800FF"/>
                        </a:solidFill>
                        <a:latin typeface="Arial" panose="020B0604020202020204" pitchFamily="34" charset="0"/>
                        <a:cs typeface="Arial" panose="020B0604020202020204" pitchFamily="34" charset="0"/>
                      </a:endParaRPr>
                    </a:p>
                  </a:txBody>
                  <a:tcPr>
                    <a:solidFill>
                      <a:schemeClr val="accent6">
                        <a:lumMod val="20000"/>
                        <a:lumOff val="80000"/>
                      </a:schemeClr>
                    </a:solidFill>
                  </a:tcPr>
                </a:tc>
                <a:extLst>
                  <a:ext uri="{0D108BD9-81ED-4DB2-BD59-A6C34878D82A}">
                    <a16:rowId xmlns:a16="http://schemas.microsoft.com/office/drawing/2014/main" val="2169923811"/>
                  </a:ext>
                </a:extLst>
              </a:tr>
              <a:tr h="1935945">
                <a:tc>
                  <a:txBody>
                    <a:bodyPr/>
                    <a:lstStyle/>
                    <a:p>
                      <a:r>
                        <a:rPr lang="en-US" sz="3200" b="1" dirty="0">
                          <a:solidFill>
                            <a:srgbClr val="B800FF"/>
                          </a:solidFill>
                          <a:latin typeface="Arial" panose="020B0604020202020204" pitchFamily="34" charset="0"/>
                          <a:cs typeface="Arial" panose="020B0604020202020204" pitchFamily="34" charset="0"/>
                        </a:rPr>
                        <a:t>For Percentages less than 100% but more than 20%</a:t>
                      </a:r>
                    </a:p>
                  </a:txBody>
                  <a:tcPr>
                    <a:solidFill>
                      <a:schemeClr val="accent6">
                        <a:lumMod val="20000"/>
                        <a:lumOff val="80000"/>
                      </a:schemeClr>
                    </a:solidFill>
                  </a:tcPr>
                </a:tc>
                <a:tc>
                  <a:txBody>
                    <a:bodyPr/>
                    <a:lstStyle/>
                    <a:p>
                      <a:r>
                        <a:rPr lang="en-US" sz="3200" b="1" dirty="0">
                          <a:solidFill>
                            <a:srgbClr val="B800FF"/>
                          </a:solidFill>
                          <a:latin typeface="Arial" panose="020B0604020202020204" pitchFamily="34" charset="0"/>
                          <a:cs typeface="Arial" panose="020B0604020202020204" pitchFamily="34" charset="0"/>
                        </a:rPr>
                        <a:t>Proportionate Reduction. 60% war injury or disablement = </a:t>
                      </a:r>
                    </a:p>
                    <a:p>
                      <a:r>
                        <a:rPr lang="en-US" sz="3200" b="1" dirty="0">
                          <a:solidFill>
                            <a:srgbClr val="B800FF"/>
                          </a:solidFill>
                          <a:latin typeface="Arial" panose="020B0604020202020204" pitchFamily="34" charset="0"/>
                          <a:cs typeface="Arial" panose="020B0604020202020204" pitchFamily="34" charset="0"/>
                        </a:rPr>
                        <a:t>20 Lakhs x 60/100 = Rs 12 Lakhs</a:t>
                      </a:r>
                    </a:p>
                    <a:p>
                      <a:r>
                        <a:rPr lang="en-US" sz="3200" b="1" dirty="0">
                          <a:solidFill>
                            <a:srgbClr val="B800FF"/>
                          </a:solidFill>
                          <a:latin typeface="Arial" panose="020B0604020202020204" pitchFamily="34" charset="0"/>
                          <a:cs typeface="Arial" panose="020B0604020202020204" pitchFamily="34" charset="0"/>
                        </a:rPr>
                        <a:t>(No </a:t>
                      </a:r>
                      <a:r>
                        <a:rPr lang="en-US" sz="3200" b="1" dirty="0" err="1">
                          <a:solidFill>
                            <a:srgbClr val="B800FF"/>
                          </a:solidFill>
                          <a:latin typeface="Arial" panose="020B0604020202020204" pitchFamily="34" charset="0"/>
                          <a:cs typeface="Arial" panose="020B0604020202020204" pitchFamily="34" charset="0"/>
                        </a:rPr>
                        <a:t>invalidment</a:t>
                      </a:r>
                      <a:r>
                        <a:rPr lang="en-US" sz="3200" b="1" dirty="0">
                          <a:solidFill>
                            <a:srgbClr val="B800FF"/>
                          </a:solidFill>
                          <a:latin typeface="Arial" panose="020B0604020202020204" pitchFamily="34" charset="0"/>
                          <a:cs typeface="Arial" panose="020B0604020202020204" pitchFamily="34" charset="0"/>
                        </a:rPr>
                        <a:t> &lt; 60%)</a:t>
                      </a:r>
                      <a:endParaRPr lang="en-US" sz="2800" b="1" dirty="0">
                        <a:solidFill>
                          <a:srgbClr val="B800FF"/>
                        </a:solidFill>
                        <a:latin typeface="Arial" panose="020B0604020202020204" pitchFamily="34" charset="0"/>
                        <a:cs typeface="Arial" panose="020B0604020202020204" pitchFamily="34" charset="0"/>
                      </a:endParaRPr>
                    </a:p>
                  </a:txBody>
                  <a:tcPr>
                    <a:solidFill>
                      <a:schemeClr val="accent6">
                        <a:lumMod val="20000"/>
                        <a:lumOff val="80000"/>
                      </a:schemeClr>
                    </a:solidFill>
                  </a:tcPr>
                </a:tc>
                <a:extLst>
                  <a:ext uri="{0D108BD9-81ED-4DB2-BD59-A6C34878D82A}">
                    <a16:rowId xmlns:a16="http://schemas.microsoft.com/office/drawing/2014/main" val="3534808515"/>
                  </a:ext>
                </a:extLst>
              </a:tr>
              <a:tr h="1984119">
                <a:tc>
                  <a:txBody>
                    <a:bodyPr/>
                    <a:lstStyle/>
                    <a:p>
                      <a:r>
                        <a:rPr lang="en-US" sz="3200" b="1" dirty="0">
                          <a:solidFill>
                            <a:srgbClr val="006E69"/>
                          </a:solidFill>
                          <a:latin typeface="Arial" panose="020B0604020202020204" pitchFamily="34" charset="0"/>
                          <a:cs typeface="Arial" panose="020B0604020202020204" pitchFamily="34" charset="0"/>
                        </a:rPr>
                        <a:t>Broad Banding </a:t>
                      </a:r>
                    </a:p>
                  </a:txBody>
                  <a:tcPr>
                    <a:solidFill>
                      <a:schemeClr val="accent6">
                        <a:lumMod val="20000"/>
                        <a:lumOff val="80000"/>
                      </a:schemeClr>
                    </a:solidFill>
                  </a:tcPr>
                </a:tc>
                <a:tc>
                  <a:txBody>
                    <a:bodyPr/>
                    <a:lstStyle/>
                    <a:p>
                      <a:r>
                        <a:rPr lang="en-US" sz="3200" b="1" dirty="0">
                          <a:solidFill>
                            <a:srgbClr val="006E69"/>
                          </a:solidFill>
                          <a:latin typeface="Arial" panose="020B0604020202020204" pitchFamily="34" charset="0"/>
                          <a:cs typeface="Arial" panose="020B0604020202020204" pitchFamily="34" charset="0"/>
                        </a:rPr>
                        <a:t>Actual Percentage of Disability and Not Enhanced by Broad Banding (20 to 500%)</a:t>
                      </a:r>
                    </a:p>
                  </a:txBody>
                  <a:tcPr>
                    <a:solidFill>
                      <a:schemeClr val="accent6">
                        <a:lumMod val="20000"/>
                        <a:lumOff val="80000"/>
                      </a:schemeClr>
                    </a:solidFill>
                  </a:tcPr>
                </a:tc>
                <a:extLst>
                  <a:ext uri="{0D108BD9-81ED-4DB2-BD59-A6C34878D82A}">
                    <a16:rowId xmlns:a16="http://schemas.microsoft.com/office/drawing/2014/main" val="3245957930"/>
                  </a:ext>
                </a:extLst>
              </a:tr>
            </a:tbl>
          </a:graphicData>
        </a:graphic>
      </p:graphicFrame>
    </p:spTree>
    <p:extLst>
      <p:ext uri="{BB962C8B-B14F-4D97-AF65-F5344CB8AC3E}">
        <p14:creationId xmlns:p14="http://schemas.microsoft.com/office/powerpoint/2010/main" val="34328283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817EF-95F7-1F4B-B3D9-FF6FC4A0A132}"/>
              </a:ext>
            </a:extLst>
          </p:cNvPr>
          <p:cNvSpPr>
            <a:spLocks noGrp="1"/>
          </p:cNvSpPr>
          <p:nvPr>
            <p:ph type="title"/>
          </p:nvPr>
        </p:nvSpPr>
        <p:spPr>
          <a:xfrm>
            <a:off x="0" y="1"/>
            <a:ext cx="12192000" cy="700644"/>
          </a:xfrm>
          <a:solidFill>
            <a:schemeClr val="accent5">
              <a:lumMod val="20000"/>
              <a:lumOff val="80000"/>
            </a:schemeClr>
          </a:solidFill>
        </p:spPr>
        <p:txBody>
          <a:bodyPr>
            <a:noAutofit/>
          </a:bodyPr>
          <a:lstStyle/>
          <a:p>
            <a:pPr algn="ctr"/>
            <a:r>
              <a:rPr lang="en-US" sz="3600" b="1" u="sng" dirty="0">
                <a:solidFill>
                  <a:srgbClr val="C00000"/>
                </a:solidFill>
                <a:latin typeface="Arial" panose="020B0604020202020204" pitchFamily="34" charset="0"/>
                <a:cs typeface="Arial" panose="020B0604020202020204" pitchFamily="34" charset="0"/>
              </a:rPr>
              <a:t>Reg 142 (a) &amp; (c): Gratuity</a:t>
            </a:r>
          </a:p>
        </p:txBody>
      </p:sp>
      <p:graphicFrame>
        <p:nvGraphicFramePr>
          <p:cNvPr id="4" name="Table 4">
            <a:extLst>
              <a:ext uri="{FF2B5EF4-FFF2-40B4-BE49-F238E27FC236}">
                <a16:creationId xmlns:a16="http://schemas.microsoft.com/office/drawing/2014/main" id="{91356D54-1D5E-5448-8347-A10F0A93F1FE}"/>
              </a:ext>
            </a:extLst>
          </p:cNvPr>
          <p:cNvGraphicFramePr>
            <a:graphicFrameLocks noGrp="1"/>
          </p:cNvGraphicFramePr>
          <p:nvPr>
            <p:ph idx="1"/>
            <p:extLst>
              <p:ext uri="{D42A27DB-BD31-4B8C-83A1-F6EECF244321}">
                <p14:modId xmlns:p14="http://schemas.microsoft.com/office/powerpoint/2010/main" val="515931519"/>
              </p:ext>
            </p:extLst>
          </p:nvPr>
        </p:nvGraphicFramePr>
        <p:xfrm>
          <a:off x="0" y="700643"/>
          <a:ext cx="12192000" cy="6068291"/>
        </p:xfrm>
        <a:graphic>
          <a:graphicData uri="http://schemas.openxmlformats.org/drawingml/2006/table">
            <a:tbl>
              <a:tblPr firstRow="1" bandRow="1">
                <a:tableStyleId>{5C22544A-7EE6-4342-B048-85BDC9FD1C3A}</a:tableStyleId>
              </a:tblPr>
              <a:tblGrid>
                <a:gridCol w="3918857">
                  <a:extLst>
                    <a:ext uri="{9D8B030D-6E8A-4147-A177-3AD203B41FA5}">
                      <a16:colId xmlns:a16="http://schemas.microsoft.com/office/drawing/2014/main" val="291195321"/>
                    </a:ext>
                  </a:extLst>
                </a:gridCol>
                <a:gridCol w="8273143">
                  <a:extLst>
                    <a:ext uri="{9D8B030D-6E8A-4147-A177-3AD203B41FA5}">
                      <a16:colId xmlns:a16="http://schemas.microsoft.com/office/drawing/2014/main" val="3681078868"/>
                    </a:ext>
                  </a:extLst>
                </a:gridCol>
              </a:tblGrid>
              <a:tr h="1177020">
                <a:tc>
                  <a:txBody>
                    <a:bodyPr/>
                    <a:lstStyle/>
                    <a:p>
                      <a:r>
                        <a:rPr lang="en-US" sz="3200" b="1" dirty="0">
                          <a:solidFill>
                            <a:srgbClr val="3427FF"/>
                          </a:solidFill>
                          <a:latin typeface="Arial" panose="020B0604020202020204" pitchFamily="34" charset="0"/>
                          <a:cs typeface="Arial" panose="020B0604020202020204" pitchFamily="34" charset="0"/>
                        </a:rPr>
                        <a:t>For Actual Service (w/o seniority)</a:t>
                      </a:r>
                    </a:p>
                  </a:txBody>
                  <a:tcPr>
                    <a:solidFill>
                      <a:schemeClr val="accent5">
                        <a:lumMod val="20000"/>
                        <a:lumOff val="80000"/>
                      </a:schemeClr>
                    </a:solidFill>
                  </a:tcPr>
                </a:tc>
                <a:tc>
                  <a:txBody>
                    <a:bodyPr/>
                    <a:lstStyle/>
                    <a:p>
                      <a:r>
                        <a:rPr lang="en-US" sz="3200" b="1" dirty="0">
                          <a:solidFill>
                            <a:srgbClr val="3427FF"/>
                          </a:solidFill>
                          <a:latin typeface="Arial" panose="020B0604020202020204" pitchFamily="34" charset="0"/>
                          <a:cs typeface="Arial" panose="020B0604020202020204" pitchFamily="34" charset="0"/>
                        </a:rPr>
                        <a:t>One forth of Reckonable Emoluments for every six months of service (&gt;5 years). </a:t>
                      </a:r>
                      <a:endParaRPr lang="en-US" sz="3200" b="1" dirty="0">
                        <a:solidFill>
                          <a:srgbClr val="B800FF"/>
                        </a:solidFill>
                        <a:latin typeface="Arial" panose="020B0604020202020204" pitchFamily="34" charset="0"/>
                        <a:cs typeface="Arial" panose="020B0604020202020204" pitchFamily="34" charset="0"/>
                      </a:endParaRPr>
                    </a:p>
                  </a:txBody>
                  <a:tcPr>
                    <a:solidFill>
                      <a:schemeClr val="accent5">
                        <a:lumMod val="20000"/>
                        <a:lumOff val="80000"/>
                      </a:schemeClr>
                    </a:solidFill>
                  </a:tcPr>
                </a:tc>
                <a:extLst>
                  <a:ext uri="{0D108BD9-81ED-4DB2-BD59-A6C34878D82A}">
                    <a16:rowId xmlns:a16="http://schemas.microsoft.com/office/drawing/2014/main" val="2169923811"/>
                  </a:ext>
                </a:extLst>
              </a:tr>
              <a:tr h="2840604">
                <a:tc>
                  <a:txBody>
                    <a:bodyPr/>
                    <a:lstStyle/>
                    <a:p>
                      <a:r>
                        <a:rPr lang="en-US" sz="3200" b="1" dirty="0">
                          <a:solidFill>
                            <a:srgbClr val="B800FF"/>
                          </a:solidFill>
                          <a:latin typeface="Arial" panose="020B0604020202020204" pitchFamily="34" charset="0"/>
                          <a:cs typeface="Arial" panose="020B0604020202020204" pitchFamily="34" charset="0"/>
                        </a:rPr>
                        <a:t>Ceiling </a:t>
                      </a:r>
                    </a:p>
                  </a:txBody>
                  <a:tcPr>
                    <a:solidFill>
                      <a:schemeClr val="accent5">
                        <a:lumMod val="20000"/>
                        <a:lumOff val="80000"/>
                      </a:schemeClr>
                    </a:solidFill>
                  </a:tcPr>
                </a:tc>
                <a:tc>
                  <a:txBody>
                    <a:bodyPr/>
                    <a:lstStyle/>
                    <a:p>
                      <a:pPr marL="514350" indent="-514350">
                        <a:buAutoNum type="arabicPeriod"/>
                      </a:pPr>
                      <a:r>
                        <a:rPr lang="en-US" sz="2800" b="1" dirty="0">
                          <a:solidFill>
                            <a:srgbClr val="B800FF"/>
                          </a:solidFill>
                          <a:latin typeface="Arial" panose="020B0604020202020204" pitchFamily="34" charset="0"/>
                          <a:cs typeface="Arial" panose="020B0604020202020204" pitchFamily="34" charset="0"/>
                        </a:rPr>
                        <a:t>Ceiling 16.5 times of RE </a:t>
                      </a:r>
                      <a:r>
                        <a:rPr lang="en-US" sz="2800" b="1" dirty="0" err="1">
                          <a:solidFill>
                            <a:srgbClr val="B800FF"/>
                          </a:solidFill>
                          <a:latin typeface="Arial" panose="020B0604020202020204" pitchFamily="34" charset="0"/>
                          <a:cs typeface="Arial" panose="020B0604020202020204" pitchFamily="34" charset="0"/>
                        </a:rPr>
                        <a:t>i.e</a:t>
                      </a:r>
                      <a:r>
                        <a:rPr lang="en-US" sz="2800" b="1" dirty="0">
                          <a:solidFill>
                            <a:srgbClr val="B800FF"/>
                          </a:solidFill>
                          <a:latin typeface="Arial" panose="020B0604020202020204" pitchFamily="34" charset="0"/>
                          <a:cs typeface="Arial" panose="020B0604020202020204" pitchFamily="34" charset="0"/>
                        </a:rPr>
                        <a:t> not more than 33 years of service</a:t>
                      </a:r>
                    </a:p>
                    <a:p>
                      <a:pPr marL="514350" indent="-514350">
                        <a:buAutoNum type="arabicPeriod"/>
                      </a:pPr>
                      <a:r>
                        <a:rPr lang="en-US" sz="2800" b="1" dirty="0">
                          <a:solidFill>
                            <a:srgbClr val="B800FF"/>
                          </a:solidFill>
                          <a:latin typeface="Arial" panose="020B0604020202020204" pitchFamily="34" charset="0"/>
                          <a:cs typeface="Arial" panose="020B0604020202020204" pitchFamily="34" charset="0"/>
                        </a:rPr>
                        <a:t>Or Rs 3.50 lakhs till Dec 2005 </a:t>
                      </a:r>
                    </a:p>
                    <a:p>
                      <a:pPr marL="514350" indent="-514350">
                        <a:buAutoNum type="arabicPeriod"/>
                      </a:pPr>
                      <a:r>
                        <a:rPr lang="en-US" sz="2800" b="1" dirty="0">
                          <a:solidFill>
                            <a:srgbClr val="B800FF"/>
                          </a:solidFill>
                          <a:latin typeface="Arial" panose="020B0604020202020204" pitchFamily="34" charset="0"/>
                          <a:cs typeface="Arial" panose="020B0604020202020204" pitchFamily="34" charset="0"/>
                        </a:rPr>
                        <a:t>Or Rs 10 lakhs till Dec 2015</a:t>
                      </a:r>
                    </a:p>
                    <a:p>
                      <a:pPr marL="514350" indent="-514350">
                        <a:buAutoNum type="arabicPeriod"/>
                      </a:pPr>
                      <a:r>
                        <a:rPr lang="en-US" sz="2800" b="1" dirty="0">
                          <a:solidFill>
                            <a:srgbClr val="B800FF"/>
                          </a:solidFill>
                          <a:latin typeface="Arial" panose="020B0604020202020204" pitchFamily="34" charset="0"/>
                          <a:cs typeface="Arial" panose="020B0604020202020204" pitchFamily="34" charset="0"/>
                        </a:rPr>
                        <a:t>Or Rs 20 lakhs + 25% if DA goes beyond 50% w.e.f. Jan 2016 (7</a:t>
                      </a:r>
                      <a:r>
                        <a:rPr lang="en-US" sz="2800" b="1" baseline="30000" dirty="0">
                          <a:solidFill>
                            <a:srgbClr val="B800FF"/>
                          </a:solidFill>
                          <a:latin typeface="Arial" panose="020B0604020202020204" pitchFamily="34" charset="0"/>
                          <a:cs typeface="Arial" panose="020B0604020202020204" pitchFamily="34" charset="0"/>
                        </a:rPr>
                        <a:t>th</a:t>
                      </a:r>
                      <a:r>
                        <a:rPr lang="en-US" sz="2800" b="1" dirty="0">
                          <a:solidFill>
                            <a:srgbClr val="B800FF"/>
                          </a:solidFill>
                          <a:latin typeface="Arial" panose="020B0604020202020204" pitchFamily="34" charset="0"/>
                          <a:cs typeface="Arial" panose="020B0604020202020204" pitchFamily="34" charset="0"/>
                        </a:rPr>
                        <a:t> CPC)</a:t>
                      </a:r>
                    </a:p>
                  </a:txBody>
                  <a:tcPr>
                    <a:solidFill>
                      <a:schemeClr val="accent5">
                        <a:lumMod val="20000"/>
                        <a:lumOff val="80000"/>
                      </a:schemeClr>
                    </a:solidFill>
                  </a:tcPr>
                </a:tc>
                <a:extLst>
                  <a:ext uri="{0D108BD9-81ED-4DB2-BD59-A6C34878D82A}">
                    <a16:rowId xmlns:a16="http://schemas.microsoft.com/office/drawing/2014/main" val="3534808515"/>
                  </a:ext>
                </a:extLst>
              </a:tr>
              <a:tr h="2050667">
                <a:tc>
                  <a:txBody>
                    <a:bodyPr/>
                    <a:lstStyle/>
                    <a:p>
                      <a:r>
                        <a:rPr lang="en-US" sz="3200" b="1" dirty="0">
                          <a:solidFill>
                            <a:srgbClr val="006E69"/>
                          </a:solidFill>
                          <a:latin typeface="Arial" panose="020B0604020202020204" pitchFamily="34" charset="0"/>
                          <a:cs typeface="Arial" panose="020B0604020202020204" pitchFamily="34" charset="0"/>
                        </a:rPr>
                        <a:t>Retired with 30 years’ service in Jan 2017</a:t>
                      </a:r>
                    </a:p>
                  </a:txBody>
                  <a:tcPr>
                    <a:solidFill>
                      <a:schemeClr val="accent5">
                        <a:lumMod val="20000"/>
                        <a:lumOff val="80000"/>
                      </a:schemeClr>
                    </a:solidFill>
                  </a:tcPr>
                </a:tc>
                <a:tc>
                  <a:txBody>
                    <a:bodyPr/>
                    <a:lstStyle/>
                    <a:p>
                      <a:r>
                        <a:rPr lang="en-US" sz="3200" b="1" dirty="0">
                          <a:solidFill>
                            <a:srgbClr val="006E69"/>
                          </a:solidFill>
                          <a:latin typeface="Arial" panose="020B0604020202020204" pitchFamily="34" charset="0"/>
                          <a:cs typeface="Arial" panose="020B0604020202020204" pitchFamily="34" charset="0"/>
                        </a:rPr>
                        <a:t>30 x 2 x RE = 30 x 2 x 0.25 x Rs 1,00,000</a:t>
                      </a:r>
                    </a:p>
                    <a:p>
                      <a:r>
                        <a:rPr lang="en-US" sz="3200" b="1" dirty="0">
                          <a:solidFill>
                            <a:srgbClr val="006E69"/>
                          </a:solidFill>
                          <a:latin typeface="Arial" panose="020B0604020202020204" pitchFamily="34" charset="0"/>
                          <a:cs typeface="Arial" panose="020B0604020202020204" pitchFamily="34" charset="0"/>
                        </a:rPr>
                        <a:t>= Rs 15 lakhs</a:t>
                      </a:r>
                    </a:p>
                    <a:p>
                      <a:r>
                        <a:rPr lang="en-US" sz="3200" b="1" dirty="0">
                          <a:solidFill>
                            <a:srgbClr val="006E69"/>
                          </a:solidFill>
                          <a:latin typeface="Arial" panose="020B0604020202020204" pitchFamily="34" charset="0"/>
                          <a:cs typeface="Arial" panose="020B0604020202020204" pitchFamily="34" charset="0"/>
                        </a:rPr>
                        <a:t>For JCOs / OR service being less, 5 years added to actual service: 19 + 5 years</a:t>
                      </a:r>
                    </a:p>
                  </a:txBody>
                  <a:tcPr>
                    <a:solidFill>
                      <a:schemeClr val="accent5">
                        <a:lumMod val="20000"/>
                        <a:lumOff val="80000"/>
                      </a:schemeClr>
                    </a:solidFill>
                  </a:tcPr>
                </a:tc>
                <a:extLst>
                  <a:ext uri="{0D108BD9-81ED-4DB2-BD59-A6C34878D82A}">
                    <a16:rowId xmlns:a16="http://schemas.microsoft.com/office/drawing/2014/main" val="3245957930"/>
                  </a:ext>
                </a:extLst>
              </a:tr>
            </a:tbl>
          </a:graphicData>
        </a:graphic>
      </p:graphicFrame>
    </p:spTree>
    <p:extLst>
      <p:ext uri="{BB962C8B-B14F-4D97-AF65-F5344CB8AC3E}">
        <p14:creationId xmlns:p14="http://schemas.microsoft.com/office/powerpoint/2010/main" val="32830658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817EF-95F7-1F4B-B3D9-FF6FC4A0A132}"/>
              </a:ext>
            </a:extLst>
          </p:cNvPr>
          <p:cNvSpPr>
            <a:spLocks noGrp="1"/>
          </p:cNvSpPr>
          <p:nvPr>
            <p:ph type="title"/>
          </p:nvPr>
        </p:nvSpPr>
        <p:spPr>
          <a:xfrm>
            <a:off x="0" y="1"/>
            <a:ext cx="12192000" cy="700644"/>
          </a:xfrm>
          <a:solidFill>
            <a:schemeClr val="accent4">
              <a:lumMod val="20000"/>
              <a:lumOff val="80000"/>
            </a:schemeClr>
          </a:solidFill>
        </p:spPr>
        <p:txBody>
          <a:bodyPr>
            <a:noAutofit/>
          </a:bodyPr>
          <a:lstStyle/>
          <a:p>
            <a:pPr algn="ctr"/>
            <a:r>
              <a:rPr lang="en-US" sz="3200" b="1" u="sng" dirty="0">
                <a:solidFill>
                  <a:srgbClr val="C00000"/>
                </a:solidFill>
                <a:latin typeface="Arial" panose="020B0604020202020204" pitchFamily="34" charset="0"/>
                <a:cs typeface="Arial" panose="020B0604020202020204" pitchFamily="34" charset="0"/>
              </a:rPr>
              <a:t>Reg 142 (a) &amp; (c): Gratuity</a:t>
            </a:r>
          </a:p>
        </p:txBody>
      </p:sp>
      <p:graphicFrame>
        <p:nvGraphicFramePr>
          <p:cNvPr id="4" name="Table 4">
            <a:extLst>
              <a:ext uri="{FF2B5EF4-FFF2-40B4-BE49-F238E27FC236}">
                <a16:creationId xmlns:a16="http://schemas.microsoft.com/office/drawing/2014/main" id="{91356D54-1D5E-5448-8347-A10F0A93F1FE}"/>
              </a:ext>
            </a:extLst>
          </p:cNvPr>
          <p:cNvGraphicFramePr>
            <a:graphicFrameLocks noGrp="1"/>
          </p:cNvGraphicFramePr>
          <p:nvPr>
            <p:ph idx="1"/>
            <p:extLst>
              <p:ext uri="{D42A27DB-BD31-4B8C-83A1-F6EECF244321}">
                <p14:modId xmlns:p14="http://schemas.microsoft.com/office/powerpoint/2010/main" val="625458643"/>
              </p:ext>
            </p:extLst>
          </p:nvPr>
        </p:nvGraphicFramePr>
        <p:xfrm>
          <a:off x="0" y="700643"/>
          <a:ext cx="12192000" cy="6068291"/>
        </p:xfrm>
        <a:graphic>
          <a:graphicData uri="http://schemas.openxmlformats.org/drawingml/2006/table">
            <a:tbl>
              <a:tblPr firstRow="1" bandRow="1">
                <a:tableStyleId>{5C22544A-7EE6-4342-B048-85BDC9FD1C3A}</a:tableStyleId>
              </a:tblPr>
              <a:tblGrid>
                <a:gridCol w="3918857">
                  <a:extLst>
                    <a:ext uri="{9D8B030D-6E8A-4147-A177-3AD203B41FA5}">
                      <a16:colId xmlns:a16="http://schemas.microsoft.com/office/drawing/2014/main" val="291195321"/>
                    </a:ext>
                  </a:extLst>
                </a:gridCol>
                <a:gridCol w="8273143">
                  <a:extLst>
                    <a:ext uri="{9D8B030D-6E8A-4147-A177-3AD203B41FA5}">
                      <a16:colId xmlns:a16="http://schemas.microsoft.com/office/drawing/2014/main" val="3681078868"/>
                    </a:ext>
                  </a:extLst>
                </a:gridCol>
              </a:tblGrid>
              <a:tr h="1177020">
                <a:tc>
                  <a:txBody>
                    <a:bodyPr/>
                    <a:lstStyle/>
                    <a:p>
                      <a:r>
                        <a:rPr lang="en-US" sz="3200" b="1" dirty="0">
                          <a:solidFill>
                            <a:srgbClr val="3427FF"/>
                          </a:solidFill>
                          <a:latin typeface="Arial" panose="020B0604020202020204" pitchFamily="34" charset="0"/>
                          <a:cs typeface="Arial" panose="020B0604020202020204" pitchFamily="34" charset="0"/>
                        </a:rPr>
                        <a:t>For Actual Service (w/o seniority)</a:t>
                      </a:r>
                    </a:p>
                  </a:txBody>
                  <a:tcPr>
                    <a:solidFill>
                      <a:schemeClr val="accent4">
                        <a:lumMod val="20000"/>
                        <a:lumOff val="80000"/>
                      </a:schemeClr>
                    </a:solidFill>
                  </a:tcPr>
                </a:tc>
                <a:tc>
                  <a:txBody>
                    <a:bodyPr/>
                    <a:lstStyle/>
                    <a:p>
                      <a:r>
                        <a:rPr lang="en-US" sz="3200" b="1" dirty="0">
                          <a:solidFill>
                            <a:srgbClr val="3427FF"/>
                          </a:solidFill>
                          <a:latin typeface="Arial" panose="020B0604020202020204" pitchFamily="34" charset="0"/>
                          <a:cs typeface="Arial" panose="020B0604020202020204" pitchFamily="34" charset="0"/>
                        </a:rPr>
                        <a:t>One forth of Reckonable Emoluments for every six months of service (&gt;5 years). </a:t>
                      </a:r>
                      <a:endParaRPr lang="en-US" sz="3200" b="1" dirty="0">
                        <a:solidFill>
                          <a:srgbClr val="B800FF"/>
                        </a:solidFill>
                        <a:latin typeface="Arial" panose="020B0604020202020204" pitchFamily="34" charset="0"/>
                        <a:cs typeface="Arial" panose="020B0604020202020204" pitchFamily="34" charset="0"/>
                      </a:endParaRPr>
                    </a:p>
                  </a:txBody>
                  <a:tcPr>
                    <a:solidFill>
                      <a:schemeClr val="accent4">
                        <a:lumMod val="20000"/>
                        <a:lumOff val="80000"/>
                      </a:schemeClr>
                    </a:solidFill>
                  </a:tcPr>
                </a:tc>
                <a:extLst>
                  <a:ext uri="{0D108BD9-81ED-4DB2-BD59-A6C34878D82A}">
                    <a16:rowId xmlns:a16="http://schemas.microsoft.com/office/drawing/2014/main" val="2169923811"/>
                  </a:ext>
                </a:extLst>
              </a:tr>
              <a:tr h="2840604">
                <a:tc>
                  <a:txBody>
                    <a:bodyPr/>
                    <a:lstStyle/>
                    <a:p>
                      <a:r>
                        <a:rPr lang="en-US" sz="3200" b="1" dirty="0">
                          <a:solidFill>
                            <a:srgbClr val="B800FF"/>
                          </a:solidFill>
                          <a:latin typeface="Arial" panose="020B0604020202020204" pitchFamily="34" charset="0"/>
                          <a:cs typeface="Arial" panose="020B0604020202020204" pitchFamily="34" charset="0"/>
                        </a:rPr>
                        <a:t>Ceiling </a:t>
                      </a:r>
                    </a:p>
                  </a:txBody>
                  <a:tcPr>
                    <a:solidFill>
                      <a:schemeClr val="accent4">
                        <a:lumMod val="20000"/>
                        <a:lumOff val="80000"/>
                      </a:schemeClr>
                    </a:solidFill>
                  </a:tcPr>
                </a:tc>
                <a:tc>
                  <a:txBody>
                    <a:bodyPr/>
                    <a:lstStyle/>
                    <a:p>
                      <a:pPr marL="514350" indent="-514350">
                        <a:buAutoNum type="arabicPeriod"/>
                      </a:pPr>
                      <a:r>
                        <a:rPr lang="en-US" sz="2800" b="1" dirty="0">
                          <a:solidFill>
                            <a:srgbClr val="B800FF"/>
                          </a:solidFill>
                          <a:latin typeface="Arial" panose="020B0604020202020204" pitchFamily="34" charset="0"/>
                          <a:cs typeface="Arial" panose="020B0604020202020204" pitchFamily="34" charset="0"/>
                        </a:rPr>
                        <a:t>Ceiling 16.5 times of RE </a:t>
                      </a:r>
                      <a:r>
                        <a:rPr lang="en-US" sz="2800" b="1" dirty="0" err="1">
                          <a:solidFill>
                            <a:srgbClr val="B800FF"/>
                          </a:solidFill>
                          <a:latin typeface="Arial" panose="020B0604020202020204" pitchFamily="34" charset="0"/>
                          <a:cs typeface="Arial" panose="020B0604020202020204" pitchFamily="34" charset="0"/>
                        </a:rPr>
                        <a:t>i.e</a:t>
                      </a:r>
                      <a:r>
                        <a:rPr lang="en-US" sz="2800" b="1" dirty="0">
                          <a:solidFill>
                            <a:srgbClr val="B800FF"/>
                          </a:solidFill>
                          <a:latin typeface="Arial" panose="020B0604020202020204" pitchFamily="34" charset="0"/>
                          <a:cs typeface="Arial" panose="020B0604020202020204" pitchFamily="34" charset="0"/>
                        </a:rPr>
                        <a:t> not more than 33 years of service</a:t>
                      </a:r>
                    </a:p>
                    <a:p>
                      <a:pPr marL="514350" indent="-514350">
                        <a:buAutoNum type="arabicPeriod"/>
                      </a:pPr>
                      <a:r>
                        <a:rPr lang="en-US" sz="2800" b="1" dirty="0">
                          <a:solidFill>
                            <a:srgbClr val="B800FF"/>
                          </a:solidFill>
                          <a:latin typeface="Arial" panose="020B0604020202020204" pitchFamily="34" charset="0"/>
                          <a:cs typeface="Arial" panose="020B0604020202020204" pitchFamily="34" charset="0"/>
                        </a:rPr>
                        <a:t>Or Rs 3.50 lakhs till Dec 2005 </a:t>
                      </a:r>
                    </a:p>
                    <a:p>
                      <a:pPr marL="514350" indent="-514350">
                        <a:buAutoNum type="arabicPeriod"/>
                      </a:pPr>
                      <a:r>
                        <a:rPr lang="en-US" sz="2800" b="1" dirty="0">
                          <a:solidFill>
                            <a:srgbClr val="B800FF"/>
                          </a:solidFill>
                          <a:latin typeface="Arial" panose="020B0604020202020204" pitchFamily="34" charset="0"/>
                          <a:cs typeface="Arial" panose="020B0604020202020204" pitchFamily="34" charset="0"/>
                        </a:rPr>
                        <a:t>Or Rs 10 lakhs till Dec 2015</a:t>
                      </a:r>
                    </a:p>
                    <a:p>
                      <a:pPr marL="514350" indent="-514350">
                        <a:buAutoNum type="arabicPeriod"/>
                      </a:pPr>
                      <a:r>
                        <a:rPr lang="en-US" sz="2800" b="1" dirty="0">
                          <a:solidFill>
                            <a:srgbClr val="B800FF"/>
                          </a:solidFill>
                          <a:latin typeface="Arial" panose="020B0604020202020204" pitchFamily="34" charset="0"/>
                          <a:cs typeface="Arial" panose="020B0604020202020204" pitchFamily="34" charset="0"/>
                        </a:rPr>
                        <a:t>Or Rs 20 lakhs + 25% if DA goes beyond 50% w.e.f. Jan 2016 (7</a:t>
                      </a:r>
                      <a:r>
                        <a:rPr lang="en-US" sz="2800" b="1" baseline="30000" dirty="0">
                          <a:solidFill>
                            <a:srgbClr val="B800FF"/>
                          </a:solidFill>
                          <a:latin typeface="Arial" panose="020B0604020202020204" pitchFamily="34" charset="0"/>
                          <a:cs typeface="Arial" panose="020B0604020202020204" pitchFamily="34" charset="0"/>
                        </a:rPr>
                        <a:t>th</a:t>
                      </a:r>
                      <a:r>
                        <a:rPr lang="en-US" sz="2800" b="1" dirty="0">
                          <a:solidFill>
                            <a:srgbClr val="B800FF"/>
                          </a:solidFill>
                          <a:latin typeface="Arial" panose="020B0604020202020204" pitchFamily="34" charset="0"/>
                          <a:cs typeface="Arial" panose="020B0604020202020204" pitchFamily="34" charset="0"/>
                        </a:rPr>
                        <a:t> CPC)</a:t>
                      </a:r>
                    </a:p>
                  </a:txBody>
                  <a:tcPr>
                    <a:solidFill>
                      <a:schemeClr val="accent4">
                        <a:lumMod val="20000"/>
                        <a:lumOff val="80000"/>
                      </a:schemeClr>
                    </a:solidFill>
                  </a:tcPr>
                </a:tc>
                <a:extLst>
                  <a:ext uri="{0D108BD9-81ED-4DB2-BD59-A6C34878D82A}">
                    <a16:rowId xmlns:a16="http://schemas.microsoft.com/office/drawing/2014/main" val="3534808515"/>
                  </a:ext>
                </a:extLst>
              </a:tr>
              <a:tr h="2050667">
                <a:tc>
                  <a:txBody>
                    <a:bodyPr/>
                    <a:lstStyle/>
                    <a:p>
                      <a:r>
                        <a:rPr lang="en-US" sz="3200" b="1" dirty="0">
                          <a:solidFill>
                            <a:srgbClr val="006E69"/>
                          </a:solidFill>
                          <a:latin typeface="Arial" panose="020B0604020202020204" pitchFamily="34" charset="0"/>
                          <a:cs typeface="Arial" panose="020B0604020202020204" pitchFamily="34" charset="0"/>
                        </a:rPr>
                        <a:t>Retired with 30 years’ service in Jan 2017</a:t>
                      </a:r>
                    </a:p>
                  </a:txBody>
                  <a:tcPr>
                    <a:solidFill>
                      <a:schemeClr val="accent4">
                        <a:lumMod val="20000"/>
                        <a:lumOff val="80000"/>
                      </a:schemeClr>
                    </a:solidFill>
                  </a:tcPr>
                </a:tc>
                <a:tc>
                  <a:txBody>
                    <a:bodyPr/>
                    <a:lstStyle/>
                    <a:p>
                      <a:r>
                        <a:rPr lang="en-US" sz="3200" b="1" dirty="0">
                          <a:solidFill>
                            <a:srgbClr val="006E69"/>
                          </a:solidFill>
                          <a:latin typeface="Arial" panose="020B0604020202020204" pitchFamily="34" charset="0"/>
                          <a:cs typeface="Arial" panose="020B0604020202020204" pitchFamily="34" charset="0"/>
                        </a:rPr>
                        <a:t>30 x 2 x RE = 30 x 2 x 0.25 x Rs 1,00,000</a:t>
                      </a:r>
                    </a:p>
                    <a:p>
                      <a:r>
                        <a:rPr lang="en-US" sz="3200" b="1" dirty="0">
                          <a:solidFill>
                            <a:srgbClr val="006E69"/>
                          </a:solidFill>
                          <a:latin typeface="Arial" panose="020B0604020202020204" pitchFamily="34" charset="0"/>
                          <a:cs typeface="Arial" panose="020B0604020202020204" pitchFamily="34" charset="0"/>
                        </a:rPr>
                        <a:t>= Rs 15 lakhs</a:t>
                      </a:r>
                    </a:p>
                    <a:p>
                      <a:r>
                        <a:rPr lang="en-US" sz="3200" b="1" dirty="0">
                          <a:solidFill>
                            <a:srgbClr val="006E69"/>
                          </a:solidFill>
                          <a:latin typeface="Arial" panose="020B0604020202020204" pitchFamily="34" charset="0"/>
                          <a:cs typeface="Arial" panose="020B0604020202020204" pitchFamily="34" charset="0"/>
                        </a:rPr>
                        <a:t>For JCOs / OR service being less, 5 years added to actual service: 19 + 5 years</a:t>
                      </a:r>
                    </a:p>
                  </a:txBody>
                  <a:tcPr>
                    <a:solidFill>
                      <a:schemeClr val="accent4">
                        <a:lumMod val="20000"/>
                        <a:lumOff val="80000"/>
                      </a:schemeClr>
                    </a:solidFill>
                  </a:tcPr>
                </a:tc>
                <a:extLst>
                  <a:ext uri="{0D108BD9-81ED-4DB2-BD59-A6C34878D82A}">
                    <a16:rowId xmlns:a16="http://schemas.microsoft.com/office/drawing/2014/main" val="3245957930"/>
                  </a:ext>
                </a:extLst>
              </a:tr>
            </a:tbl>
          </a:graphicData>
        </a:graphic>
      </p:graphicFrame>
    </p:spTree>
    <p:extLst>
      <p:ext uri="{BB962C8B-B14F-4D97-AF65-F5344CB8AC3E}">
        <p14:creationId xmlns:p14="http://schemas.microsoft.com/office/powerpoint/2010/main" val="34451860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817EF-95F7-1F4B-B3D9-FF6FC4A0A132}"/>
              </a:ext>
            </a:extLst>
          </p:cNvPr>
          <p:cNvSpPr>
            <a:spLocks noGrp="1"/>
          </p:cNvSpPr>
          <p:nvPr>
            <p:ph type="title"/>
          </p:nvPr>
        </p:nvSpPr>
        <p:spPr>
          <a:xfrm>
            <a:off x="0" y="1"/>
            <a:ext cx="12192000" cy="700644"/>
          </a:xfrm>
          <a:solidFill>
            <a:schemeClr val="accent2">
              <a:lumMod val="20000"/>
              <a:lumOff val="80000"/>
            </a:schemeClr>
          </a:solidFill>
        </p:spPr>
        <p:txBody>
          <a:bodyPr>
            <a:noAutofit/>
          </a:bodyPr>
          <a:lstStyle/>
          <a:p>
            <a:pPr algn="ctr"/>
            <a:r>
              <a:rPr lang="en-US" sz="3200" b="1" u="sng" dirty="0">
                <a:solidFill>
                  <a:srgbClr val="C00000"/>
                </a:solidFill>
                <a:latin typeface="Arial" panose="020B0604020202020204" pitchFamily="34" charset="0"/>
                <a:cs typeface="Arial" panose="020B0604020202020204" pitchFamily="34" charset="0"/>
              </a:rPr>
              <a:t>Reg 143 : Death Gratuity</a:t>
            </a:r>
          </a:p>
        </p:txBody>
      </p:sp>
      <p:graphicFrame>
        <p:nvGraphicFramePr>
          <p:cNvPr id="4" name="Table 4">
            <a:extLst>
              <a:ext uri="{FF2B5EF4-FFF2-40B4-BE49-F238E27FC236}">
                <a16:creationId xmlns:a16="http://schemas.microsoft.com/office/drawing/2014/main" id="{91356D54-1D5E-5448-8347-A10F0A93F1FE}"/>
              </a:ext>
            </a:extLst>
          </p:cNvPr>
          <p:cNvGraphicFramePr>
            <a:graphicFrameLocks noGrp="1"/>
          </p:cNvGraphicFramePr>
          <p:nvPr>
            <p:ph idx="1"/>
            <p:extLst>
              <p:ext uri="{D42A27DB-BD31-4B8C-83A1-F6EECF244321}">
                <p14:modId xmlns:p14="http://schemas.microsoft.com/office/powerpoint/2010/main" val="4030899539"/>
              </p:ext>
            </p:extLst>
          </p:nvPr>
        </p:nvGraphicFramePr>
        <p:xfrm>
          <a:off x="0" y="700642"/>
          <a:ext cx="12192000" cy="6056417"/>
        </p:xfrm>
        <a:graphic>
          <a:graphicData uri="http://schemas.openxmlformats.org/drawingml/2006/table">
            <a:tbl>
              <a:tblPr firstRow="1" bandRow="1">
                <a:tableStyleId>{5C22544A-7EE6-4342-B048-85BDC9FD1C3A}</a:tableStyleId>
              </a:tblPr>
              <a:tblGrid>
                <a:gridCol w="3918857">
                  <a:extLst>
                    <a:ext uri="{9D8B030D-6E8A-4147-A177-3AD203B41FA5}">
                      <a16:colId xmlns:a16="http://schemas.microsoft.com/office/drawing/2014/main" val="291195321"/>
                    </a:ext>
                  </a:extLst>
                </a:gridCol>
                <a:gridCol w="8273143">
                  <a:extLst>
                    <a:ext uri="{9D8B030D-6E8A-4147-A177-3AD203B41FA5}">
                      <a16:colId xmlns:a16="http://schemas.microsoft.com/office/drawing/2014/main" val="3681078868"/>
                    </a:ext>
                  </a:extLst>
                </a:gridCol>
              </a:tblGrid>
              <a:tr h="2877344">
                <a:tc>
                  <a:txBody>
                    <a:bodyPr/>
                    <a:lstStyle/>
                    <a:p>
                      <a:r>
                        <a:rPr lang="en-US" sz="3200" b="1" dirty="0">
                          <a:solidFill>
                            <a:srgbClr val="3427FF"/>
                          </a:solidFill>
                          <a:latin typeface="Arial" panose="020B0604020202020204" pitchFamily="34" charset="0"/>
                          <a:cs typeface="Arial" panose="020B0604020202020204" pitchFamily="34" charset="0"/>
                        </a:rPr>
                        <a:t>5 years - less than 11 years</a:t>
                      </a:r>
                    </a:p>
                  </a:txBody>
                  <a:tcPr>
                    <a:solidFill>
                      <a:schemeClr val="accent2">
                        <a:lumMod val="20000"/>
                        <a:lumOff val="80000"/>
                      </a:schemeClr>
                    </a:solidFill>
                  </a:tcPr>
                </a:tc>
                <a:tc>
                  <a:txBody>
                    <a:bodyPr/>
                    <a:lstStyle/>
                    <a:p>
                      <a:r>
                        <a:rPr lang="en-US" sz="3200" b="1" dirty="0">
                          <a:solidFill>
                            <a:srgbClr val="B800FF"/>
                          </a:solidFill>
                          <a:latin typeface="Arial" panose="020B0604020202020204" pitchFamily="34" charset="0"/>
                          <a:cs typeface="Arial" panose="020B0604020202020204" pitchFamily="34" charset="0"/>
                        </a:rPr>
                        <a:t>(a). 12 x Monthly Reckonable Emoluments (RE) = (Matrix Pay + MSP) after Jan 2016</a:t>
                      </a:r>
                    </a:p>
                    <a:p>
                      <a:r>
                        <a:rPr lang="en-US" sz="3200" b="1" dirty="0">
                          <a:solidFill>
                            <a:srgbClr val="B800FF"/>
                          </a:solidFill>
                          <a:latin typeface="Arial" panose="020B0604020202020204" pitchFamily="34" charset="0"/>
                          <a:cs typeface="Arial" panose="020B0604020202020204" pitchFamily="34" charset="0"/>
                        </a:rPr>
                        <a:t>(b). 12 x (Pay in pay band + Grade pay + MSP) from Jan 2006 to Dec 2015</a:t>
                      </a:r>
                    </a:p>
                  </a:txBody>
                  <a:tcPr>
                    <a:solidFill>
                      <a:schemeClr val="accent2">
                        <a:lumMod val="20000"/>
                        <a:lumOff val="80000"/>
                      </a:schemeClr>
                    </a:solidFill>
                  </a:tcPr>
                </a:tc>
                <a:extLst>
                  <a:ext uri="{0D108BD9-81ED-4DB2-BD59-A6C34878D82A}">
                    <a16:rowId xmlns:a16="http://schemas.microsoft.com/office/drawing/2014/main" val="2169923811"/>
                  </a:ext>
                </a:extLst>
              </a:tr>
              <a:tr h="1336699">
                <a:tc>
                  <a:txBody>
                    <a:bodyPr/>
                    <a:lstStyle/>
                    <a:p>
                      <a:r>
                        <a:rPr lang="en-US" sz="3200" b="1" dirty="0">
                          <a:solidFill>
                            <a:srgbClr val="B800FF"/>
                          </a:solidFill>
                          <a:latin typeface="Arial" panose="020B0604020202020204" pitchFamily="34" charset="0"/>
                          <a:cs typeface="Arial" panose="020B0604020202020204" pitchFamily="34" charset="0"/>
                        </a:rPr>
                        <a:t>11 to less than 20 years</a:t>
                      </a:r>
                    </a:p>
                  </a:txBody>
                  <a:tcPr>
                    <a:solidFill>
                      <a:schemeClr val="accent2">
                        <a:lumMod val="20000"/>
                        <a:lumOff val="80000"/>
                      </a:schemeClr>
                    </a:solidFill>
                  </a:tcPr>
                </a:tc>
                <a:tc>
                  <a:txBody>
                    <a:bodyPr/>
                    <a:lstStyle/>
                    <a:p>
                      <a:pPr marL="0" indent="0">
                        <a:buFontTx/>
                        <a:buNone/>
                      </a:pPr>
                      <a:r>
                        <a:rPr lang="en-US" sz="2800" b="1" dirty="0">
                          <a:solidFill>
                            <a:srgbClr val="B800FF"/>
                          </a:solidFill>
                          <a:latin typeface="Arial" panose="020B0604020202020204" pitchFamily="34" charset="0"/>
                          <a:cs typeface="Arial" panose="020B0604020202020204" pitchFamily="34" charset="0"/>
                        </a:rPr>
                        <a:t>20 x Monthly RE</a:t>
                      </a:r>
                    </a:p>
                  </a:txBody>
                  <a:tcPr>
                    <a:solidFill>
                      <a:schemeClr val="accent2">
                        <a:lumMod val="20000"/>
                        <a:lumOff val="80000"/>
                      </a:schemeClr>
                    </a:solidFill>
                  </a:tcPr>
                </a:tc>
                <a:extLst>
                  <a:ext uri="{0D108BD9-81ED-4DB2-BD59-A6C34878D82A}">
                    <a16:rowId xmlns:a16="http://schemas.microsoft.com/office/drawing/2014/main" val="3534808515"/>
                  </a:ext>
                </a:extLst>
              </a:tr>
              <a:tr h="1842374">
                <a:tc>
                  <a:txBody>
                    <a:bodyPr/>
                    <a:lstStyle/>
                    <a:p>
                      <a:r>
                        <a:rPr lang="en-US" sz="3200" b="1" dirty="0">
                          <a:solidFill>
                            <a:srgbClr val="006E69"/>
                          </a:solidFill>
                          <a:latin typeface="Arial" panose="020B0604020202020204" pitchFamily="34" charset="0"/>
                          <a:cs typeface="Arial" panose="020B0604020202020204" pitchFamily="34" charset="0"/>
                        </a:rPr>
                        <a:t>20 or More Years</a:t>
                      </a:r>
                    </a:p>
                  </a:txBody>
                  <a:tcPr>
                    <a:solidFill>
                      <a:schemeClr val="accent2">
                        <a:lumMod val="20000"/>
                        <a:lumOff val="80000"/>
                      </a:schemeClr>
                    </a:solidFill>
                  </a:tcPr>
                </a:tc>
                <a:tc>
                  <a:txBody>
                    <a:bodyPr/>
                    <a:lstStyle/>
                    <a:p>
                      <a:r>
                        <a:rPr lang="en-US" sz="3200" b="1" dirty="0">
                          <a:solidFill>
                            <a:srgbClr val="006E69"/>
                          </a:solidFill>
                          <a:latin typeface="Arial" panose="020B0604020202020204" pitchFamily="34" charset="0"/>
                          <a:cs typeface="Arial" panose="020B0604020202020204" pitchFamily="34" charset="0"/>
                        </a:rPr>
                        <a:t>Half Month RE for every six months of completed service subject to 33 years</a:t>
                      </a:r>
                    </a:p>
                    <a:p>
                      <a:r>
                        <a:rPr lang="en-US" sz="3200" b="1" dirty="0">
                          <a:solidFill>
                            <a:srgbClr val="006E69"/>
                          </a:solidFill>
                          <a:latin typeface="Arial" panose="020B0604020202020204" pitchFamily="34" charset="0"/>
                          <a:cs typeface="Arial" panose="020B0604020202020204" pitchFamily="34" charset="0"/>
                        </a:rPr>
                        <a:t>33 x 2 x (0.5 x 1,00,000) = Rs 33 Lakhs</a:t>
                      </a:r>
                    </a:p>
                  </a:txBody>
                  <a:tcPr>
                    <a:solidFill>
                      <a:schemeClr val="accent2">
                        <a:lumMod val="20000"/>
                        <a:lumOff val="80000"/>
                      </a:schemeClr>
                    </a:solidFill>
                  </a:tcPr>
                </a:tc>
                <a:extLst>
                  <a:ext uri="{0D108BD9-81ED-4DB2-BD59-A6C34878D82A}">
                    <a16:rowId xmlns:a16="http://schemas.microsoft.com/office/drawing/2014/main" val="3245957930"/>
                  </a:ext>
                </a:extLst>
              </a:tr>
            </a:tbl>
          </a:graphicData>
        </a:graphic>
      </p:graphicFrame>
    </p:spTree>
    <p:extLst>
      <p:ext uri="{BB962C8B-B14F-4D97-AF65-F5344CB8AC3E}">
        <p14:creationId xmlns:p14="http://schemas.microsoft.com/office/powerpoint/2010/main" val="7094970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D02EF-3EFA-2644-9F87-FDC72762B78B}"/>
              </a:ext>
            </a:extLst>
          </p:cNvPr>
          <p:cNvSpPr>
            <a:spLocks noGrp="1"/>
          </p:cNvSpPr>
          <p:nvPr>
            <p:ph type="title"/>
          </p:nvPr>
        </p:nvSpPr>
        <p:spPr>
          <a:xfrm>
            <a:off x="106877" y="130629"/>
            <a:ext cx="11863449" cy="926275"/>
          </a:xfrm>
          <a:solidFill>
            <a:schemeClr val="accent6">
              <a:lumMod val="20000"/>
              <a:lumOff val="80000"/>
            </a:schemeClr>
          </a:solidFill>
        </p:spPr>
        <p:txBody>
          <a:bodyPr>
            <a:normAutofit/>
          </a:bodyPr>
          <a:lstStyle/>
          <a:p>
            <a:pPr algn="ctr"/>
            <a:r>
              <a:rPr lang="en-US" sz="3600" b="1" u="sng" dirty="0">
                <a:solidFill>
                  <a:srgbClr val="C00000"/>
                </a:solidFill>
                <a:latin typeface="Arial" panose="020B0604020202020204" pitchFamily="34" charset="0"/>
                <a:cs typeface="Arial" panose="020B0604020202020204" pitchFamily="34" charset="0"/>
              </a:rPr>
              <a:t>Reg 147A: Gratuity in Case of Missing Person</a:t>
            </a:r>
          </a:p>
        </p:txBody>
      </p:sp>
      <p:sp>
        <p:nvSpPr>
          <p:cNvPr id="3" name="Content Placeholder 2">
            <a:extLst>
              <a:ext uri="{FF2B5EF4-FFF2-40B4-BE49-F238E27FC236}">
                <a16:creationId xmlns:a16="http://schemas.microsoft.com/office/drawing/2014/main" id="{3CDE518A-3EC3-FE4B-A611-AD4EC70C281F}"/>
              </a:ext>
            </a:extLst>
          </p:cNvPr>
          <p:cNvSpPr>
            <a:spLocks noGrp="1"/>
          </p:cNvSpPr>
          <p:nvPr>
            <p:ph idx="1"/>
          </p:nvPr>
        </p:nvSpPr>
        <p:spPr>
          <a:xfrm>
            <a:off x="106877" y="1056904"/>
            <a:ext cx="11982204" cy="5801096"/>
          </a:xfrm>
          <a:solidFill>
            <a:schemeClr val="accent6">
              <a:lumMod val="20000"/>
              <a:lumOff val="80000"/>
            </a:schemeClr>
          </a:solidFill>
        </p:spPr>
        <p:txBody>
          <a:bodyPr>
            <a:normAutofit lnSpcReduction="10000"/>
          </a:bodyPr>
          <a:lstStyle/>
          <a:p>
            <a:pPr>
              <a:buFont typeface="Wingdings" pitchFamily="2" charset="2"/>
              <a:buChar char="Ø"/>
            </a:pPr>
            <a:r>
              <a:rPr lang="en-US" sz="3600" b="1" dirty="0">
                <a:solidFill>
                  <a:srgbClr val="3427FF"/>
                </a:solidFill>
                <a:latin typeface="Arial" panose="020B0604020202020204" pitchFamily="34" charset="0"/>
                <a:cs typeface="Arial" panose="020B0604020202020204" pitchFamily="34" charset="0"/>
              </a:rPr>
              <a:t>On lodging of FIR of a missing of soldier, after six months normal retirement  gratuity to be paid with in 3 months</a:t>
            </a:r>
            <a:endParaRPr lang="en-US" sz="3600" b="1" dirty="0">
              <a:solidFill>
                <a:srgbClr val="B800FF"/>
              </a:solidFill>
              <a:latin typeface="Arial" panose="020B0604020202020204" pitchFamily="34" charset="0"/>
              <a:cs typeface="Arial" panose="020B0604020202020204" pitchFamily="34" charset="0"/>
            </a:endParaRPr>
          </a:p>
          <a:p>
            <a:r>
              <a:rPr lang="en-US" sz="3600" b="1" dirty="0">
                <a:solidFill>
                  <a:srgbClr val="B800FF"/>
                </a:solidFill>
                <a:latin typeface="Arial" panose="020B0604020202020204" pitchFamily="34" charset="0"/>
                <a:cs typeface="Arial" panose="020B0604020202020204" pitchFamily="34" charset="0"/>
              </a:rPr>
              <a:t> Delay in payment attracts interest as per prevailing rates</a:t>
            </a:r>
            <a:endParaRPr lang="en-US" sz="3600" b="1" dirty="0">
              <a:solidFill>
                <a:srgbClr val="006E69"/>
              </a:solidFill>
              <a:latin typeface="Arial" panose="020B0604020202020204" pitchFamily="34" charset="0"/>
              <a:cs typeface="Arial" panose="020B0604020202020204" pitchFamily="34" charset="0"/>
            </a:endParaRPr>
          </a:p>
          <a:p>
            <a:r>
              <a:rPr lang="en-US" sz="3600" b="1" dirty="0">
                <a:solidFill>
                  <a:srgbClr val="006E69"/>
                </a:solidFill>
                <a:latin typeface="Arial" panose="020B0604020202020204" pitchFamily="34" charset="0"/>
                <a:cs typeface="Arial" panose="020B0604020202020204" pitchFamily="34" charset="0"/>
              </a:rPr>
              <a:t> Responsibility for delay to be pin pointed (PCDAs)</a:t>
            </a:r>
            <a:endParaRPr lang="en-US" sz="3600" b="1" dirty="0">
              <a:latin typeface="Arial" panose="020B0604020202020204" pitchFamily="34" charset="0"/>
              <a:cs typeface="Arial" panose="020B0604020202020204" pitchFamily="34" charset="0"/>
            </a:endParaRPr>
          </a:p>
          <a:p>
            <a:r>
              <a:rPr lang="en-US" sz="3600" b="1" dirty="0">
                <a:latin typeface="Arial" panose="020B0604020202020204" pitchFamily="34" charset="0"/>
                <a:cs typeface="Arial" panose="020B0604020202020204" pitchFamily="34" charset="0"/>
              </a:rPr>
              <a:t> </a:t>
            </a:r>
            <a:r>
              <a:rPr lang="en-US" sz="3600" b="1" dirty="0">
                <a:solidFill>
                  <a:srgbClr val="FF005B"/>
                </a:solidFill>
                <a:latin typeface="Arial" panose="020B0604020202020204" pitchFamily="34" charset="0"/>
                <a:cs typeface="Arial" panose="020B0604020202020204" pitchFamily="34" charset="0"/>
              </a:rPr>
              <a:t>After the death of missing person is established conclusively or after expiry of 7 years from receipt of Untraceable report from Police, the death gratuity shall be paid </a:t>
            </a:r>
            <a:r>
              <a:rPr lang="en-US" sz="3600" b="1" dirty="0" err="1">
                <a:solidFill>
                  <a:srgbClr val="FF005B"/>
                </a:solidFill>
                <a:latin typeface="Arial" panose="020B0604020202020204" pitchFamily="34" charset="0"/>
                <a:cs typeface="Arial" panose="020B0604020202020204" pitchFamily="34" charset="0"/>
              </a:rPr>
              <a:t>deductiong</a:t>
            </a:r>
            <a:r>
              <a:rPr lang="en-US" sz="3600" b="1" dirty="0">
                <a:solidFill>
                  <a:srgbClr val="FF005B"/>
                </a:solidFill>
                <a:latin typeface="Arial" panose="020B0604020202020204" pitchFamily="34" charset="0"/>
                <a:cs typeface="Arial" panose="020B0604020202020204" pitchFamily="34" charset="0"/>
              </a:rPr>
              <a:t> whatever has been paid (i.e. of retirement)</a:t>
            </a:r>
          </a:p>
        </p:txBody>
      </p:sp>
    </p:spTree>
    <p:extLst>
      <p:ext uri="{BB962C8B-B14F-4D97-AF65-F5344CB8AC3E}">
        <p14:creationId xmlns:p14="http://schemas.microsoft.com/office/powerpoint/2010/main" val="42796404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E7892-A62D-BF47-B4FC-A6D2B2FDB375}"/>
              </a:ext>
            </a:extLst>
          </p:cNvPr>
          <p:cNvSpPr>
            <a:spLocks noGrp="1"/>
          </p:cNvSpPr>
          <p:nvPr>
            <p:ph type="title"/>
          </p:nvPr>
        </p:nvSpPr>
        <p:spPr>
          <a:xfrm>
            <a:off x="225630" y="142503"/>
            <a:ext cx="11732821" cy="843147"/>
          </a:xfrm>
          <a:solidFill>
            <a:schemeClr val="accent5">
              <a:lumMod val="20000"/>
              <a:lumOff val="80000"/>
            </a:schemeClr>
          </a:solidFill>
        </p:spPr>
        <p:txBody>
          <a:bodyPr>
            <a:normAutofit/>
          </a:bodyPr>
          <a:lstStyle/>
          <a:p>
            <a:pPr algn="ctr"/>
            <a:r>
              <a:rPr lang="en-US" sz="3600" b="1" u="sng" dirty="0">
                <a:solidFill>
                  <a:srgbClr val="C00000"/>
                </a:solidFill>
                <a:latin typeface="Arial" panose="020B0604020202020204" pitchFamily="34" charset="0"/>
                <a:cs typeface="Arial" panose="020B0604020202020204" pitchFamily="34" charset="0"/>
              </a:rPr>
              <a:t>Rates of Contribution : ECHS (Appx I)</a:t>
            </a:r>
          </a:p>
        </p:txBody>
      </p:sp>
      <p:graphicFrame>
        <p:nvGraphicFramePr>
          <p:cNvPr id="4" name="Table 4">
            <a:extLst>
              <a:ext uri="{FF2B5EF4-FFF2-40B4-BE49-F238E27FC236}">
                <a16:creationId xmlns:a16="http://schemas.microsoft.com/office/drawing/2014/main" id="{AD56A735-23BB-CD49-BC5C-474D66D5F52D}"/>
              </a:ext>
            </a:extLst>
          </p:cNvPr>
          <p:cNvGraphicFramePr>
            <a:graphicFrameLocks noGrp="1"/>
          </p:cNvGraphicFramePr>
          <p:nvPr>
            <p:ph idx="1"/>
            <p:extLst>
              <p:ext uri="{D42A27DB-BD31-4B8C-83A1-F6EECF244321}">
                <p14:modId xmlns:p14="http://schemas.microsoft.com/office/powerpoint/2010/main" val="903284375"/>
              </p:ext>
            </p:extLst>
          </p:nvPr>
        </p:nvGraphicFramePr>
        <p:xfrm>
          <a:off x="106878" y="985650"/>
          <a:ext cx="11970327" cy="5872349"/>
        </p:xfrm>
        <a:graphic>
          <a:graphicData uri="http://schemas.openxmlformats.org/drawingml/2006/table">
            <a:tbl>
              <a:tblPr firstRow="1" bandRow="1">
                <a:tableStyleId>{5C22544A-7EE6-4342-B048-85BDC9FD1C3A}</a:tableStyleId>
              </a:tblPr>
              <a:tblGrid>
                <a:gridCol w="3348841">
                  <a:extLst>
                    <a:ext uri="{9D8B030D-6E8A-4147-A177-3AD203B41FA5}">
                      <a16:colId xmlns:a16="http://schemas.microsoft.com/office/drawing/2014/main" val="3979138889"/>
                    </a:ext>
                  </a:extLst>
                </a:gridCol>
                <a:gridCol w="4631377">
                  <a:extLst>
                    <a:ext uri="{9D8B030D-6E8A-4147-A177-3AD203B41FA5}">
                      <a16:colId xmlns:a16="http://schemas.microsoft.com/office/drawing/2014/main" val="1510136690"/>
                    </a:ext>
                  </a:extLst>
                </a:gridCol>
                <a:gridCol w="3990109">
                  <a:extLst>
                    <a:ext uri="{9D8B030D-6E8A-4147-A177-3AD203B41FA5}">
                      <a16:colId xmlns:a16="http://schemas.microsoft.com/office/drawing/2014/main" val="25191127"/>
                    </a:ext>
                  </a:extLst>
                </a:gridCol>
              </a:tblGrid>
              <a:tr h="1101066">
                <a:tc>
                  <a:txBody>
                    <a:bodyPr/>
                    <a:lstStyle/>
                    <a:p>
                      <a:pPr algn="ctr"/>
                      <a:r>
                        <a:rPr lang="en-US" sz="3600" b="1" dirty="0">
                          <a:solidFill>
                            <a:srgbClr val="3427FF"/>
                          </a:solidFill>
                          <a:latin typeface="Arial" panose="020B0604020202020204" pitchFamily="34" charset="0"/>
                          <a:cs typeface="Arial" panose="020B0604020202020204" pitchFamily="34" charset="0"/>
                        </a:rPr>
                        <a:t>Period</a:t>
                      </a:r>
                    </a:p>
                  </a:txBody>
                  <a:tcPr>
                    <a:solidFill>
                      <a:schemeClr val="accent5">
                        <a:lumMod val="20000"/>
                        <a:lumOff val="80000"/>
                      </a:schemeClr>
                    </a:solidFill>
                  </a:tcPr>
                </a:tc>
                <a:tc>
                  <a:txBody>
                    <a:bodyPr/>
                    <a:lstStyle/>
                    <a:p>
                      <a:pPr algn="ctr"/>
                      <a:r>
                        <a:rPr lang="en-US" sz="3600" b="1" dirty="0">
                          <a:solidFill>
                            <a:srgbClr val="3427FF"/>
                          </a:solidFill>
                          <a:latin typeface="Arial" panose="020B0604020202020204" pitchFamily="34" charset="0"/>
                          <a:cs typeface="Arial" panose="020B0604020202020204" pitchFamily="34" charset="0"/>
                        </a:rPr>
                        <a:t>Rank</a:t>
                      </a:r>
                    </a:p>
                  </a:txBody>
                  <a:tcPr>
                    <a:solidFill>
                      <a:schemeClr val="accent5">
                        <a:lumMod val="20000"/>
                        <a:lumOff val="80000"/>
                      </a:schemeClr>
                    </a:solidFill>
                  </a:tcPr>
                </a:tc>
                <a:tc>
                  <a:txBody>
                    <a:bodyPr/>
                    <a:lstStyle/>
                    <a:p>
                      <a:pPr algn="ctr"/>
                      <a:r>
                        <a:rPr lang="en-US" sz="3600" b="1" dirty="0">
                          <a:solidFill>
                            <a:srgbClr val="3427FF"/>
                          </a:solidFill>
                          <a:latin typeface="Arial" panose="020B0604020202020204" pitchFamily="34" charset="0"/>
                          <a:cs typeface="Arial" panose="020B0604020202020204" pitchFamily="34" charset="0"/>
                        </a:rPr>
                        <a:t>Contribution in </a:t>
                      </a:r>
                      <a:r>
                        <a:rPr lang="en-US" sz="2400" b="1" dirty="0">
                          <a:solidFill>
                            <a:srgbClr val="3427FF"/>
                          </a:solidFill>
                          <a:latin typeface="Arial" panose="020B0604020202020204" pitchFamily="34" charset="0"/>
                          <a:cs typeface="Arial" panose="020B0604020202020204" pitchFamily="34" charset="0"/>
                        </a:rPr>
                        <a:t>Rs</a:t>
                      </a:r>
                      <a:endParaRPr lang="en-US" sz="3600" b="1" dirty="0">
                        <a:solidFill>
                          <a:srgbClr val="3427FF"/>
                        </a:solidFill>
                        <a:latin typeface="Arial" panose="020B0604020202020204" pitchFamily="34" charset="0"/>
                        <a:cs typeface="Arial" panose="020B0604020202020204" pitchFamily="34" charset="0"/>
                      </a:endParaRPr>
                    </a:p>
                  </a:txBody>
                  <a:tcPr>
                    <a:solidFill>
                      <a:schemeClr val="accent5">
                        <a:lumMod val="20000"/>
                        <a:lumOff val="80000"/>
                      </a:schemeClr>
                    </a:solidFill>
                  </a:tcPr>
                </a:tc>
                <a:extLst>
                  <a:ext uri="{0D108BD9-81ED-4DB2-BD59-A6C34878D82A}">
                    <a16:rowId xmlns:a16="http://schemas.microsoft.com/office/drawing/2014/main" val="3740163410"/>
                  </a:ext>
                </a:extLst>
              </a:tr>
              <a:tr h="4771283">
                <a:tc>
                  <a:txBody>
                    <a:bodyPr/>
                    <a:lstStyle/>
                    <a:p>
                      <a:r>
                        <a:rPr lang="en-US" sz="3600" b="1" dirty="0">
                          <a:solidFill>
                            <a:srgbClr val="B800FF"/>
                          </a:solidFill>
                          <a:latin typeface="Arial" panose="020B0604020202020204" pitchFamily="34" charset="0"/>
                          <a:cs typeface="Arial" panose="020B0604020202020204" pitchFamily="34" charset="0"/>
                        </a:rPr>
                        <a:t>w.e.f. 29 Dec 2017</a:t>
                      </a:r>
                    </a:p>
                  </a:txBody>
                  <a:tcPr>
                    <a:solidFill>
                      <a:schemeClr val="accent5">
                        <a:lumMod val="20000"/>
                        <a:lumOff val="80000"/>
                      </a:schemeClr>
                    </a:solidFill>
                  </a:tcPr>
                </a:tc>
                <a:tc>
                  <a:txBody>
                    <a:bodyPr/>
                    <a:lstStyle/>
                    <a:p>
                      <a:pPr marL="457200" indent="-457200">
                        <a:buAutoNum type="alphaLcParenBoth"/>
                      </a:pPr>
                      <a:r>
                        <a:rPr lang="en-IN" sz="3600" b="1" kern="1200" dirty="0">
                          <a:solidFill>
                            <a:srgbClr val="B800FF"/>
                          </a:solidFill>
                          <a:effectLst/>
                          <a:latin typeface="Arial" panose="020B0604020202020204" pitchFamily="34" charset="0"/>
                          <a:ea typeface="+mn-ea"/>
                          <a:cs typeface="Arial" panose="020B0604020202020204" pitchFamily="34" charset="0"/>
                        </a:rPr>
                        <a:t> </a:t>
                      </a:r>
                      <a:r>
                        <a:rPr lang="en-IN" sz="3600" b="1" kern="1200" dirty="0" err="1">
                          <a:solidFill>
                            <a:srgbClr val="B800FF"/>
                          </a:solidFill>
                          <a:effectLst/>
                          <a:latin typeface="Arial" panose="020B0604020202020204" pitchFamily="34" charset="0"/>
                          <a:ea typeface="+mn-ea"/>
                          <a:cs typeface="Arial" panose="020B0604020202020204" pitchFamily="34" charset="0"/>
                        </a:rPr>
                        <a:t>upto</a:t>
                      </a:r>
                      <a:r>
                        <a:rPr lang="en-IN" sz="3600" b="1" kern="1200" dirty="0">
                          <a:solidFill>
                            <a:srgbClr val="B800FF"/>
                          </a:solidFill>
                          <a:effectLst/>
                          <a:latin typeface="Arial" panose="020B0604020202020204" pitchFamily="34" charset="0"/>
                          <a:ea typeface="+mn-ea"/>
                          <a:cs typeface="Arial" panose="020B0604020202020204" pitchFamily="34" charset="0"/>
                        </a:rPr>
                        <a:t> Havildar</a:t>
                      </a:r>
                    </a:p>
                    <a:p>
                      <a:pPr marL="0" indent="0">
                        <a:buFontTx/>
                        <a:buNone/>
                      </a:pPr>
                      <a:endParaRPr lang="en-US" sz="3600" b="1" dirty="0">
                        <a:solidFill>
                          <a:srgbClr val="B800FF"/>
                        </a:solidFill>
                        <a:latin typeface="Arial" panose="020B0604020202020204" pitchFamily="34" charset="0"/>
                        <a:cs typeface="Arial" panose="020B0604020202020204" pitchFamily="34" charset="0"/>
                      </a:endParaRPr>
                    </a:p>
                    <a:p>
                      <a:pPr marL="0" indent="0">
                        <a:buFontTx/>
                        <a:buNone/>
                      </a:pPr>
                      <a:r>
                        <a:rPr lang="en-US" sz="3600" b="1" dirty="0">
                          <a:solidFill>
                            <a:srgbClr val="B800FF"/>
                          </a:solidFill>
                          <a:latin typeface="Arial" panose="020B0604020202020204" pitchFamily="34" charset="0"/>
                          <a:cs typeface="Arial" panose="020B0604020202020204" pitchFamily="34" charset="0"/>
                        </a:rPr>
                        <a:t>(b) JCOs &amp; </a:t>
                      </a:r>
                      <a:r>
                        <a:rPr lang="en-US" sz="3600" b="1" dirty="0" err="1">
                          <a:solidFill>
                            <a:srgbClr val="B800FF"/>
                          </a:solidFill>
                          <a:latin typeface="Arial" panose="020B0604020202020204" pitchFamily="34" charset="0"/>
                          <a:cs typeface="Arial" panose="020B0604020202020204" pitchFamily="34" charset="0"/>
                        </a:rPr>
                        <a:t>Hony</a:t>
                      </a:r>
                      <a:r>
                        <a:rPr lang="en-US" sz="3600" b="1" dirty="0">
                          <a:solidFill>
                            <a:srgbClr val="B800FF"/>
                          </a:solidFill>
                          <a:latin typeface="Arial" panose="020B0604020202020204" pitchFamily="34" charset="0"/>
                          <a:cs typeface="Arial" panose="020B0604020202020204" pitchFamily="34" charset="0"/>
                        </a:rPr>
                        <a:t> Nb Sub, MACP Nb Sub, </a:t>
                      </a:r>
                      <a:r>
                        <a:rPr lang="en-US" sz="3600" b="1" dirty="0" err="1">
                          <a:solidFill>
                            <a:srgbClr val="B800FF"/>
                          </a:solidFill>
                          <a:latin typeface="Arial" panose="020B0604020202020204" pitchFamily="34" charset="0"/>
                          <a:cs typeface="Arial" panose="020B0604020202020204" pitchFamily="34" charset="0"/>
                        </a:rPr>
                        <a:t>Hony</a:t>
                      </a:r>
                      <a:r>
                        <a:rPr lang="en-US" sz="3600" b="1" dirty="0">
                          <a:solidFill>
                            <a:srgbClr val="B800FF"/>
                          </a:solidFill>
                          <a:latin typeface="Arial" panose="020B0604020202020204" pitchFamily="34" charset="0"/>
                          <a:cs typeface="Arial" panose="020B0604020202020204" pitchFamily="34" charset="0"/>
                        </a:rPr>
                        <a:t> </a:t>
                      </a:r>
                      <a:r>
                        <a:rPr lang="en-US" sz="3600" b="1" dirty="0" err="1">
                          <a:solidFill>
                            <a:srgbClr val="B800FF"/>
                          </a:solidFill>
                          <a:latin typeface="Arial" panose="020B0604020202020204" pitchFamily="34" charset="0"/>
                          <a:cs typeface="Arial" panose="020B0604020202020204" pitchFamily="34" charset="0"/>
                        </a:rPr>
                        <a:t>Lts</a:t>
                      </a:r>
                      <a:r>
                        <a:rPr lang="en-US" sz="3600" b="1" dirty="0">
                          <a:solidFill>
                            <a:srgbClr val="B800FF"/>
                          </a:solidFill>
                          <a:latin typeface="Arial" panose="020B0604020202020204" pitchFamily="34" charset="0"/>
                          <a:cs typeface="Arial" panose="020B0604020202020204" pitchFamily="34" charset="0"/>
                        </a:rPr>
                        <a:t> /</a:t>
                      </a:r>
                      <a:r>
                        <a:rPr lang="en-US" sz="3600" b="1" dirty="0" err="1">
                          <a:solidFill>
                            <a:srgbClr val="B800FF"/>
                          </a:solidFill>
                          <a:latin typeface="Arial" panose="020B0604020202020204" pitchFamily="34" charset="0"/>
                          <a:cs typeface="Arial" panose="020B0604020202020204" pitchFamily="34" charset="0"/>
                        </a:rPr>
                        <a:t>Capts</a:t>
                      </a:r>
                      <a:endParaRPr lang="en-US" sz="3600" b="1" dirty="0">
                        <a:solidFill>
                          <a:srgbClr val="B800FF"/>
                        </a:solidFill>
                        <a:latin typeface="Arial" panose="020B0604020202020204" pitchFamily="34" charset="0"/>
                        <a:cs typeface="Arial" panose="020B0604020202020204" pitchFamily="34" charset="0"/>
                      </a:endParaRPr>
                    </a:p>
                    <a:p>
                      <a:pPr marL="0" indent="0">
                        <a:buFontTx/>
                        <a:buNone/>
                      </a:pPr>
                      <a:endParaRPr lang="en-US" sz="3600" b="1" dirty="0">
                        <a:solidFill>
                          <a:srgbClr val="B800FF"/>
                        </a:solidFill>
                        <a:latin typeface="Arial" panose="020B0604020202020204" pitchFamily="34" charset="0"/>
                        <a:cs typeface="Arial" panose="020B0604020202020204" pitchFamily="34" charset="0"/>
                      </a:endParaRPr>
                    </a:p>
                    <a:p>
                      <a:pPr marL="0" indent="0">
                        <a:buFontTx/>
                        <a:buNone/>
                      </a:pPr>
                      <a:r>
                        <a:rPr lang="en-US" sz="3600" b="1" dirty="0">
                          <a:solidFill>
                            <a:srgbClr val="B800FF"/>
                          </a:solidFill>
                          <a:latin typeface="Arial" panose="020B0604020202020204" pitchFamily="34" charset="0"/>
                          <a:cs typeface="Arial" panose="020B0604020202020204" pitchFamily="34" charset="0"/>
                        </a:rPr>
                        <a:t>( c) Officers</a:t>
                      </a:r>
                    </a:p>
                  </a:txBody>
                  <a:tcPr>
                    <a:solidFill>
                      <a:schemeClr val="accent5">
                        <a:lumMod val="20000"/>
                        <a:lumOff val="80000"/>
                      </a:schemeClr>
                    </a:solidFill>
                  </a:tcPr>
                </a:tc>
                <a:tc>
                  <a:txBody>
                    <a:bodyPr/>
                    <a:lstStyle/>
                    <a:p>
                      <a:r>
                        <a:rPr lang="en-US" sz="3200" b="1" dirty="0">
                          <a:solidFill>
                            <a:srgbClr val="B800FF"/>
                          </a:solidFill>
                          <a:latin typeface="Arial" panose="020B0604020202020204" pitchFamily="34" charset="0"/>
                          <a:cs typeface="Arial" panose="020B0604020202020204" pitchFamily="34" charset="0"/>
                        </a:rPr>
                        <a:t>Rs 30,000</a:t>
                      </a:r>
                    </a:p>
                    <a:p>
                      <a:endParaRPr lang="en-US" sz="3200" b="1" dirty="0">
                        <a:solidFill>
                          <a:srgbClr val="B800FF"/>
                        </a:solidFill>
                        <a:latin typeface="Arial" panose="020B0604020202020204" pitchFamily="34" charset="0"/>
                        <a:cs typeface="Arial" panose="020B0604020202020204" pitchFamily="34" charset="0"/>
                      </a:endParaRPr>
                    </a:p>
                    <a:p>
                      <a:endParaRPr lang="en-US" sz="3200" b="1" dirty="0">
                        <a:solidFill>
                          <a:srgbClr val="B800FF"/>
                        </a:solidFill>
                        <a:latin typeface="Arial" panose="020B0604020202020204" pitchFamily="34" charset="0"/>
                        <a:cs typeface="Arial" panose="020B0604020202020204" pitchFamily="34" charset="0"/>
                      </a:endParaRPr>
                    </a:p>
                    <a:p>
                      <a:r>
                        <a:rPr lang="en-US" sz="3200" b="1" dirty="0">
                          <a:solidFill>
                            <a:srgbClr val="B800FF"/>
                          </a:solidFill>
                          <a:latin typeface="Arial" panose="020B0604020202020204" pitchFamily="34" charset="0"/>
                          <a:cs typeface="Arial" panose="020B0604020202020204" pitchFamily="34" charset="0"/>
                        </a:rPr>
                        <a:t>Rs 67,000</a:t>
                      </a:r>
                    </a:p>
                    <a:p>
                      <a:endParaRPr lang="en-US" sz="3200" b="1" dirty="0">
                        <a:solidFill>
                          <a:srgbClr val="B800FF"/>
                        </a:solidFill>
                        <a:latin typeface="Arial" panose="020B0604020202020204" pitchFamily="34" charset="0"/>
                        <a:cs typeface="Arial" panose="020B0604020202020204" pitchFamily="34" charset="0"/>
                      </a:endParaRPr>
                    </a:p>
                    <a:p>
                      <a:endParaRPr lang="en-US" sz="3200" b="1" dirty="0">
                        <a:solidFill>
                          <a:srgbClr val="B800FF"/>
                        </a:solidFill>
                        <a:latin typeface="Arial" panose="020B0604020202020204" pitchFamily="34" charset="0"/>
                        <a:cs typeface="Arial" panose="020B0604020202020204" pitchFamily="34" charset="0"/>
                      </a:endParaRPr>
                    </a:p>
                    <a:p>
                      <a:endParaRPr lang="en-US" sz="3200" b="1" dirty="0">
                        <a:solidFill>
                          <a:srgbClr val="B800FF"/>
                        </a:solidFill>
                        <a:latin typeface="Arial" panose="020B0604020202020204" pitchFamily="34" charset="0"/>
                        <a:cs typeface="Arial" panose="020B0604020202020204" pitchFamily="34" charset="0"/>
                      </a:endParaRPr>
                    </a:p>
                    <a:p>
                      <a:r>
                        <a:rPr lang="en-US" sz="3200" b="1" dirty="0">
                          <a:solidFill>
                            <a:srgbClr val="B800FF"/>
                          </a:solidFill>
                          <a:latin typeface="Arial" panose="020B0604020202020204" pitchFamily="34" charset="0"/>
                          <a:cs typeface="Arial" panose="020B0604020202020204" pitchFamily="34" charset="0"/>
                        </a:rPr>
                        <a:t>Rs 1,20,000</a:t>
                      </a:r>
                    </a:p>
                  </a:txBody>
                  <a:tcPr>
                    <a:solidFill>
                      <a:schemeClr val="accent5">
                        <a:lumMod val="20000"/>
                        <a:lumOff val="80000"/>
                      </a:schemeClr>
                    </a:solidFill>
                  </a:tcPr>
                </a:tc>
                <a:extLst>
                  <a:ext uri="{0D108BD9-81ED-4DB2-BD59-A6C34878D82A}">
                    <a16:rowId xmlns:a16="http://schemas.microsoft.com/office/drawing/2014/main" val="1346908230"/>
                  </a:ext>
                </a:extLst>
              </a:tr>
            </a:tbl>
          </a:graphicData>
        </a:graphic>
      </p:graphicFrame>
    </p:spTree>
    <p:extLst>
      <p:ext uri="{BB962C8B-B14F-4D97-AF65-F5344CB8AC3E}">
        <p14:creationId xmlns:p14="http://schemas.microsoft.com/office/powerpoint/2010/main" val="4286466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0" y="45720"/>
            <a:ext cx="12089081" cy="678676"/>
          </a:xfrm>
          <a:solidFill>
            <a:schemeClr val="accent2">
              <a:lumMod val="20000"/>
              <a:lumOff val="80000"/>
            </a:schemeClr>
          </a:solidFill>
        </p:spPr>
        <p:txBody>
          <a:bodyPr lIns="90000">
            <a:normAutofit/>
          </a:bodyPr>
          <a:lstStyle/>
          <a:p>
            <a:r>
              <a:rPr lang="en-US" sz="3600" b="1" u="sng" dirty="0">
                <a:solidFill>
                  <a:srgbClr val="C00000"/>
                </a:solidFill>
                <a:latin typeface="Arial" panose="020B0604020202020204" pitchFamily="34" charset="0"/>
                <a:cs typeface="Arial" panose="020B0604020202020204" pitchFamily="34" charset="0"/>
              </a:rPr>
              <a:t>INITIAL THOUGHTS</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831273"/>
            <a:ext cx="12089080" cy="5981008"/>
          </a:xfrm>
          <a:solidFill>
            <a:schemeClr val="accent2">
              <a:lumMod val="20000"/>
              <a:lumOff val="80000"/>
            </a:schemeClr>
          </a:solidFill>
        </p:spPr>
        <p:txBody>
          <a:bodyPr>
            <a:normAutofit lnSpcReduction="10000"/>
          </a:bodyPr>
          <a:lstStyle/>
          <a:p>
            <a:pPr marL="571500" indent="-571500" algn="just">
              <a:buFont typeface="Wingdings" pitchFamily="2" charset="2"/>
              <a:buChar char="v"/>
            </a:pPr>
            <a:r>
              <a:rPr lang="en-US" sz="3600" b="1" dirty="0">
                <a:solidFill>
                  <a:srgbClr val="3427FF"/>
                </a:solidFill>
                <a:latin typeface="Arial" panose="020B0604020202020204" pitchFamily="34" charset="0"/>
                <a:cs typeface="Arial" panose="020B0604020202020204" pitchFamily="34" charset="0"/>
              </a:rPr>
              <a:t> If DPR 2021 is made applicable to those retired prior to 2008, then this becomes similar to Retrospective Tax imposed by then Finance Minister. Set aside by International Court of Arbitration</a:t>
            </a:r>
            <a:endParaRPr lang="en-US" sz="3600" b="1" dirty="0">
              <a:solidFill>
                <a:srgbClr val="B800FF"/>
              </a:solidFill>
              <a:latin typeface="Arial" panose="020B0604020202020204" pitchFamily="34" charset="0"/>
              <a:cs typeface="Arial" panose="020B0604020202020204" pitchFamily="34" charset="0"/>
            </a:endParaRPr>
          </a:p>
          <a:p>
            <a:pPr marL="571500" indent="-571500" algn="just">
              <a:buFont typeface="Wingdings" pitchFamily="2" charset="2"/>
              <a:buChar char="v"/>
            </a:pPr>
            <a:r>
              <a:rPr lang="en-US" sz="3600" b="1" dirty="0">
                <a:solidFill>
                  <a:srgbClr val="B800FF"/>
                </a:solidFill>
                <a:latin typeface="Arial" panose="020B0604020202020204" pitchFamily="34" charset="0"/>
                <a:cs typeface="Arial" panose="020B0604020202020204" pitchFamily="34" charset="0"/>
              </a:rPr>
              <a:t> Any new Def Pen Regs can incorporate certain benefits due to judgments of courts of law or on their own to give benefit to past employees or past pensioners</a:t>
            </a:r>
            <a:endParaRPr lang="en-US" sz="3600" b="1" dirty="0">
              <a:solidFill>
                <a:srgbClr val="002060"/>
              </a:solidFill>
              <a:latin typeface="Arial" panose="020B0604020202020204" pitchFamily="34" charset="0"/>
              <a:cs typeface="Arial" panose="020B0604020202020204" pitchFamily="34" charset="0"/>
            </a:endParaRPr>
          </a:p>
          <a:p>
            <a:pPr marL="571500" indent="-571500" algn="just">
              <a:buFont typeface="Wingdings" pitchFamily="2" charset="2"/>
              <a:buChar char="Ø"/>
            </a:pPr>
            <a:r>
              <a:rPr lang="en-US" sz="3600" b="1" dirty="0">
                <a:solidFill>
                  <a:srgbClr val="002060"/>
                </a:solidFill>
                <a:latin typeface="Arial" panose="020B0604020202020204" pitchFamily="34" charset="0"/>
                <a:cs typeface="Arial" panose="020B0604020202020204" pitchFamily="34" charset="0"/>
              </a:rPr>
              <a:t>  Any new DPR can codify many benefits pensioners got either from Govt of India </a:t>
            </a:r>
            <a:r>
              <a:rPr lang="en-US" sz="3600" b="1" dirty="0" err="1">
                <a:solidFill>
                  <a:srgbClr val="002060"/>
                </a:solidFill>
                <a:latin typeface="Arial" panose="020B0604020202020204" pitchFamily="34" charset="0"/>
                <a:cs typeface="Arial" panose="020B0604020202020204" pitchFamily="34" charset="0"/>
              </a:rPr>
              <a:t>suo</a:t>
            </a:r>
            <a:r>
              <a:rPr lang="en-US" sz="3600" b="1" dirty="0">
                <a:solidFill>
                  <a:srgbClr val="002060"/>
                </a:solidFill>
                <a:latin typeface="Arial" panose="020B0604020202020204" pitchFamily="34" charset="0"/>
                <a:cs typeface="Arial" panose="020B0604020202020204" pitchFamily="34" charset="0"/>
              </a:rPr>
              <a:t> moto or due to intervention of courts of law</a:t>
            </a:r>
          </a:p>
        </p:txBody>
      </p:sp>
    </p:spTree>
    <p:extLst>
      <p:ext uri="{BB962C8B-B14F-4D97-AF65-F5344CB8AC3E}">
        <p14:creationId xmlns:p14="http://schemas.microsoft.com/office/powerpoint/2010/main" val="2481544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D02EF-3EFA-2644-9F87-FDC72762B78B}"/>
              </a:ext>
            </a:extLst>
          </p:cNvPr>
          <p:cNvSpPr>
            <a:spLocks noGrp="1"/>
          </p:cNvSpPr>
          <p:nvPr>
            <p:ph type="title"/>
          </p:nvPr>
        </p:nvSpPr>
        <p:spPr>
          <a:xfrm>
            <a:off x="106877" y="130630"/>
            <a:ext cx="11863449" cy="771896"/>
          </a:xfrm>
          <a:solidFill>
            <a:schemeClr val="accent4">
              <a:lumMod val="20000"/>
              <a:lumOff val="80000"/>
            </a:schemeClr>
          </a:solidFill>
        </p:spPr>
        <p:txBody>
          <a:bodyPr>
            <a:normAutofit/>
          </a:bodyPr>
          <a:lstStyle/>
          <a:p>
            <a:pPr algn="ctr"/>
            <a:r>
              <a:rPr lang="en-US" sz="3600" b="1" u="sng" dirty="0">
                <a:solidFill>
                  <a:srgbClr val="C00000"/>
                </a:solidFill>
                <a:latin typeface="Arial" panose="020B0604020202020204" pitchFamily="34" charset="0"/>
                <a:cs typeface="Arial" panose="020B0604020202020204" pitchFamily="34" charset="0"/>
              </a:rPr>
              <a:t>10 </a:t>
            </a:r>
            <a:r>
              <a:rPr lang="en-US" sz="3600" b="1" u="sng" dirty="0" err="1">
                <a:solidFill>
                  <a:srgbClr val="C00000"/>
                </a:solidFill>
                <a:latin typeface="Arial" panose="020B0604020202020204" pitchFamily="34" charset="0"/>
                <a:cs typeface="Arial" panose="020B0604020202020204" pitchFamily="34" charset="0"/>
              </a:rPr>
              <a:t>Appendicies</a:t>
            </a:r>
            <a:endParaRPr lang="en-US" sz="3600" b="1" u="sng" dirty="0">
              <a:solidFill>
                <a:srgbClr val="C0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CDE518A-3EC3-FE4B-A611-AD4EC70C281F}"/>
              </a:ext>
            </a:extLst>
          </p:cNvPr>
          <p:cNvSpPr>
            <a:spLocks noGrp="1"/>
          </p:cNvSpPr>
          <p:nvPr>
            <p:ph idx="1"/>
          </p:nvPr>
        </p:nvSpPr>
        <p:spPr>
          <a:xfrm>
            <a:off x="106877" y="1733798"/>
            <a:ext cx="11982204" cy="4993573"/>
          </a:xfrm>
          <a:solidFill>
            <a:schemeClr val="accent4">
              <a:lumMod val="20000"/>
              <a:lumOff val="80000"/>
            </a:schemeClr>
          </a:solidFill>
        </p:spPr>
        <p:txBody>
          <a:bodyPr>
            <a:normAutofit/>
          </a:bodyPr>
          <a:lstStyle/>
          <a:p>
            <a:pPr marL="0" indent="0">
              <a:buNone/>
            </a:pPr>
            <a:endParaRPr lang="en-US" sz="3600" b="1" dirty="0">
              <a:solidFill>
                <a:srgbClr val="FF005B"/>
              </a:solidFill>
              <a:latin typeface="Arial" panose="020B0604020202020204" pitchFamily="34" charset="0"/>
              <a:cs typeface="Arial" panose="020B0604020202020204" pitchFamily="34" charset="0"/>
            </a:endParaRPr>
          </a:p>
        </p:txBody>
      </p:sp>
      <p:graphicFrame>
        <p:nvGraphicFramePr>
          <p:cNvPr id="4" name="Table 4">
            <a:extLst>
              <a:ext uri="{FF2B5EF4-FFF2-40B4-BE49-F238E27FC236}">
                <a16:creationId xmlns:a16="http://schemas.microsoft.com/office/drawing/2014/main" id="{ABF64ADB-7131-B34A-B3E4-318CF7111E81}"/>
              </a:ext>
            </a:extLst>
          </p:cNvPr>
          <p:cNvGraphicFramePr>
            <a:graphicFrameLocks noGrp="1"/>
          </p:cNvGraphicFramePr>
          <p:nvPr>
            <p:extLst>
              <p:ext uri="{D42A27DB-BD31-4B8C-83A1-F6EECF244321}">
                <p14:modId xmlns:p14="http://schemas.microsoft.com/office/powerpoint/2010/main" val="1763662918"/>
              </p:ext>
            </p:extLst>
          </p:nvPr>
        </p:nvGraphicFramePr>
        <p:xfrm>
          <a:off x="102918" y="997527"/>
          <a:ext cx="11863450" cy="5717973"/>
        </p:xfrm>
        <a:graphic>
          <a:graphicData uri="http://schemas.openxmlformats.org/drawingml/2006/table">
            <a:tbl>
              <a:tblPr firstRow="1" bandRow="1">
                <a:tableStyleId>{5C22544A-7EE6-4342-B048-85BDC9FD1C3A}</a:tableStyleId>
              </a:tblPr>
              <a:tblGrid>
                <a:gridCol w="2034640">
                  <a:extLst>
                    <a:ext uri="{9D8B030D-6E8A-4147-A177-3AD203B41FA5}">
                      <a16:colId xmlns:a16="http://schemas.microsoft.com/office/drawing/2014/main" val="1143037533"/>
                    </a:ext>
                  </a:extLst>
                </a:gridCol>
                <a:gridCol w="9828810">
                  <a:extLst>
                    <a:ext uri="{9D8B030D-6E8A-4147-A177-3AD203B41FA5}">
                      <a16:colId xmlns:a16="http://schemas.microsoft.com/office/drawing/2014/main" val="3337924391"/>
                    </a:ext>
                  </a:extLst>
                </a:gridCol>
              </a:tblGrid>
              <a:tr h="1054533">
                <a:tc>
                  <a:txBody>
                    <a:bodyPr/>
                    <a:lstStyle/>
                    <a:p>
                      <a:r>
                        <a:rPr lang="en-US" sz="3600" b="1" dirty="0">
                          <a:solidFill>
                            <a:srgbClr val="3427FF"/>
                          </a:solidFill>
                          <a:latin typeface="Arial" panose="020B0604020202020204" pitchFamily="34" charset="0"/>
                          <a:cs typeface="Arial" panose="020B0604020202020204" pitchFamily="34" charset="0"/>
                        </a:rPr>
                        <a:t>Appx I</a:t>
                      </a:r>
                    </a:p>
                  </a:txBody>
                  <a:tcPr>
                    <a:solidFill>
                      <a:schemeClr val="accent4">
                        <a:lumMod val="20000"/>
                        <a:lumOff val="80000"/>
                      </a:schemeClr>
                    </a:solidFill>
                  </a:tcPr>
                </a:tc>
                <a:tc>
                  <a:txBody>
                    <a:bodyPr/>
                    <a:lstStyle/>
                    <a:p>
                      <a:r>
                        <a:rPr lang="en-US" sz="3600" b="1" dirty="0">
                          <a:solidFill>
                            <a:srgbClr val="3427FF"/>
                          </a:solidFill>
                          <a:latin typeface="Arial" panose="020B0604020202020204" pitchFamily="34" charset="0"/>
                          <a:cs typeface="Arial" panose="020B0604020202020204" pitchFamily="34" charset="0"/>
                        </a:rPr>
                        <a:t>ECHA Contribution &amp; FMA</a:t>
                      </a:r>
                    </a:p>
                  </a:txBody>
                  <a:tcPr>
                    <a:solidFill>
                      <a:schemeClr val="accent4">
                        <a:lumMod val="20000"/>
                        <a:lumOff val="80000"/>
                      </a:schemeClr>
                    </a:solidFill>
                  </a:tcPr>
                </a:tc>
                <a:extLst>
                  <a:ext uri="{0D108BD9-81ED-4DB2-BD59-A6C34878D82A}">
                    <a16:rowId xmlns:a16="http://schemas.microsoft.com/office/drawing/2014/main" val="3657483934"/>
                  </a:ext>
                </a:extLst>
              </a:tr>
              <a:tr h="1122965">
                <a:tc>
                  <a:txBody>
                    <a:bodyPr/>
                    <a:lstStyle/>
                    <a:p>
                      <a:r>
                        <a:rPr lang="en-US" sz="3600" b="1" dirty="0">
                          <a:solidFill>
                            <a:srgbClr val="3427FF"/>
                          </a:solidFill>
                          <a:latin typeface="Arial" panose="020B0604020202020204" pitchFamily="34" charset="0"/>
                          <a:cs typeface="Arial" panose="020B0604020202020204" pitchFamily="34" charset="0"/>
                        </a:rPr>
                        <a:t>Appx II</a:t>
                      </a:r>
                    </a:p>
                  </a:txBody>
                  <a:tcPr>
                    <a:solidFill>
                      <a:schemeClr val="accent4">
                        <a:lumMod val="20000"/>
                        <a:lumOff val="80000"/>
                      </a:schemeClr>
                    </a:solidFill>
                  </a:tcPr>
                </a:tc>
                <a:tc>
                  <a:txBody>
                    <a:bodyPr/>
                    <a:lstStyle/>
                    <a:p>
                      <a:r>
                        <a:rPr lang="en-US" sz="3600" b="1" dirty="0">
                          <a:solidFill>
                            <a:srgbClr val="3427FF"/>
                          </a:solidFill>
                          <a:latin typeface="Arial" panose="020B0604020202020204" pitchFamily="34" charset="0"/>
                          <a:cs typeface="Arial" panose="020B0604020202020204" pitchFamily="34" charset="0"/>
                        </a:rPr>
                        <a:t>Monetary </a:t>
                      </a:r>
                      <a:r>
                        <a:rPr lang="en-US" sz="3600" b="1" dirty="0" err="1">
                          <a:solidFill>
                            <a:srgbClr val="3427FF"/>
                          </a:solidFill>
                          <a:latin typeface="Arial" panose="020B0604020202020204" pitchFamily="34" charset="0"/>
                          <a:cs typeface="Arial" panose="020B0604020202020204" pitchFamily="34" charset="0"/>
                        </a:rPr>
                        <a:t>Allce</a:t>
                      </a:r>
                      <a:r>
                        <a:rPr lang="en-US" sz="3600" b="1" dirty="0">
                          <a:solidFill>
                            <a:srgbClr val="3427FF"/>
                          </a:solidFill>
                          <a:latin typeface="Arial" panose="020B0604020202020204" pitchFamily="34" charset="0"/>
                          <a:cs typeface="Arial" panose="020B0604020202020204" pitchFamily="34" charset="0"/>
                        </a:rPr>
                        <a:t> to Gallantry Award Winners (SM Gallantry to PVC)</a:t>
                      </a:r>
                    </a:p>
                  </a:txBody>
                  <a:tcPr>
                    <a:solidFill>
                      <a:schemeClr val="accent4">
                        <a:lumMod val="20000"/>
                        <a:lumOff val="80000"/>
                      </a:schemeClr>
                    </a:solidFill>
                  </a:tcPr>
                </a:tc>
                <a:extLst>
                  <a:ext uri="{0D108BD9-81ED-4DB2-BD59-A6C34878D82A}">
                    <a16:rowId xmlns:a16="http://schemas.microsoft.com/office/drawing/2014/main" val="2158370186"/>
                  </a:ext>
                </a:extLst>
              </a:tr>
              <a:tr h="1641257">
                <a:tc>
                  <a:txBody>
                    <a:bodyPr/>
                    <a:lstStyle/>
                    <a:p>
                      <a:r>
                        <a:rPr lang="en-US" sz="3600" b="1" dirty="0">
                          <a:solidFill>
                            <a:srgbClr val="B800FF"/>
                          </a:solidFill>
                          <a:latin typeface="Arial" panose="020B0604020202020204" pitchFamily="34" charset="0"/>
                          <a:cs typeface="Arial" panose="020B0604020202020204" pitchFamily="34" charset="0"/>
                        </a:rPr>
                        <a:t>Appx IV</a:t>
                      </a:r>
                    </a:p>
                  </a:txBody>
                  <a:tcPr>
                    <a:solidFill>
                      <a:schemeClr val="accent4">
                        <a:lumMod val="20000"/>
                        <a:lumOff val="80000"/>
                      </a:schemeClr>
                    </a:solidFill>
                  </a:tcPr>
                </a:tc>
                <a:tc>
                  <a:txBody>
                    <a:bodyPr/>
                    <a:lstStyle/>
                    <a:p>
                      <a:r>
                        <a:rPr lang="en-US" sz="3600" b="1" dirty="0">
                          <a:solidFill>
                            <a:srgbClr val="B800FF"/>
                          </a:solidFill>
                          <a:latin typeface="Arial" panose="020B0604020202020204" pitchFamily="34" charset="0"/>
                          <a:cs typeface="Arial" panose="020B0604020202020204" pitchFamily="34" charset="0"/>
                        </a:rPr>
                        <a:t>Entitlement Rules for Officers of Medical Board for Disability Award </a:t>
                      </a:r>
                      <a:r>
                        <a:rPr lang="en-US" sz="3600" b="1" dirty="0">
                          <a:solidFill>
                            <a:srgbClr val="FF005B"/>
                          </a:solidFill>
                          <a:latin typeface="Arial" panose="020B0604020202020204" pitchFamily="34" charset="0"/>
                          <a:cs typeface="Arial" panose="020B0604020202020204" pitchFamily="34" charset="0"/>
                        </a:rPr>
                        <a:t>(</a:t>
                      </a:r>
                      <a:r>
                        <a:rPr lang="en-US" sz="3600" b="1" u="sng" dirty="0">
                          <a:solidFill>
                            <a:srgbClr val="FF005B"/>
                          </a:solidFill>
                          <a:latin typeface="Arial" panose="020B0604020202020204" pitchFamily="34" charset="0"/>
                          <a:cs typeface="Arial" panose="020B0604020202020204" pitchFamily="34" charset="0"/>
                        </a:rPr>
                        <a:t>intervention of Hon’ble Supreme Court of 2013)</a:t>
                      </a:r>
                    </a:p>
                  </a:txBody>
                  <a:tcPr>
                    <a:solidFill>
                      <a:schemeClr val="accent4">
                        <a:lumMod val="20000"/>
                        <a:lumOff val="80000"/>
                      </a:schemeClr>
                    </a:solidFill>
                  </a:tcPr>
                </a:tc>
                <a:extLst>
                  <a:ext uri="{0D108BD9-81ED-4DB2-BD59-A6C34878D82A}">
                    <a16:rowId xmlns:a16="http://schemas.microsoft.com/office/drawing/2014/main" val="3673152556"/>
                  </a:ext>
                </a:extLst>
              </a:tr>
              <a:tr h="1477642">
                <a:tc>
                  <a:txBody>
                    <a:bodyPr/>
                    <a:lstStyle/>
                    <a:p>
                      <a:r>
                        <a:rPr lang="en-US" sz="3600" b="1" dirty="0">
                          <a:solidFill>
                            <a:srgbClr val="006E69"/>
                          </a:solidFill>
                          <a:latin typeface="Arial" panose="020B0604020202020204" pitchFamily="34" charset="0"/>
                          <a:cs typeface="Arial" panose="020B0604020202020204" pitchFamily="34" charset="0"/>
                        </a:rPr>
                        <a:t>Appx X</a:t>
                      </a:r>
                    </a:p>
                  </a:txBody>
                  <a:tcPr>
                    <a:solidFill>
                      <a:schemeClr val="accent4">
                        <a:lumMod val="20000"/>
                        <a:lumOff val="80000"/>
                      </a:schemeClr>
                    </a:solidFill>
                  </a:tcPr>
                </a:tc>
                <a:tc>
                  <a:txBody>
                    <a:bodyPr/>
                    <a:lstStyle/>
                    <a:p>
                      <a:r>
                        <a:rPr lang="en-US" sz="3600" b="1" u="none" dirty="0">
                          <a:solidFill>
                            <a:srgbClr val="006E69"/>
                          </a:solidFill>
                          <a:latin typeface="Arial" panose="020B0604020202020204" pitchFamily="34" charset="0"/>
                          <a:cs typeface="Arial" panose="020B0604020202020204" pitchFamily="34" charset="0"/>
                        </a:rPr>
                        <a:t>New Commutation Values (20 to 81 </a:t>
                      </a:r>
                      <a:r>
                        <a:rPr lang="en-US" sz="3600" b="1" u="none" dirty="0" err="1">
                          <a:solidFill>
                            <a:srgbClr val="006E69"/>
                          </a:solidFill>
                          <a:latin typeface="Arial" panose="020B0604020202020204" pitchFamily="34" charset="0"/>
                          <a:cs typeface="Arial" panose="020B0604020202020204" pitchFamily="34" charset="0"/>
                        </a:rPr>
                        <a:t>yrs</a:t>
                      </a:r>
                      <a:r>
                        <a:rPr lang="en-US" sz="3600" b="1" u="none" dirty="0">
                          <a:solidFill>
                            <a:srgbClr val="006E69"/>
                          </a:solidFill>
                          <a:latin typeface="Arial" panose="020B0604020202020204" pitchFamily="34" charset="0"/>
                          <a:cs typeface="Arial" panose="020B0604020202020204" pitchFamily="34" charset="0"/>
                        </a:rPr>
                        <a:t>)</a:t>
                      </a:r>
                    </a:p>
                    <a:p>
                      <a:r>
                        <a:rPr lang="en-US" sz="3600" b="1" u="none" dirty="0">
                          <a:solidFill>
                            <a:srgbClr val="006E69"/>
                          </a:solidFill>
                          <a:latin typeface="Arial" panose="020B0604020202020204" pitchFamily="34" charset="0"/>
                          <a:cs typeface="Arial" panose="020B0604020202020204" pitchFamily="34" charset="0"/>
                        </a:rPr>
                        <a:t>Amount of Pension Commuted x 12 x Purchase Value for age Next Birthday</a:t>
                      </a:r>
                    </a:p>
                  </a:txBody>
                  <a:tcPr>
                    <a:solidFill>
                      <a:schemeClr val="accent4">
                        <a:lumMod val="20000"/>
                        <a:lumOff val="80000"/>
                      </a:schemeClr>
                    </a:solidFill>
                  </a:tcPr>
                </a:tc>
                <a:extLst>
                  <a:ext uri="{0D108BD9-81ED-4DB2-BD59-A6C34878D82A}">
                    <a16:rowId xmlns:a16="http://schemas.microsoft.com/office/drawing/2014/main" val="3068829877"/>
                  </a:ext>
                </a:extLst>
              </a:tr>
            </a:tbl>
          </a:graphicData>
        </a:graphic>
      </p:graphicFrame>
    </p:spTree>
    <p:extLst>
      <p:ext uri="{BB962C8B-B14F-4D97-AF65-F5344CB8AC3E}">
        <p14:creationId xmlns:p14="http://schemas.microsoft.com/office/powerpoint/2010/main" val="36638333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D02EF-3EFA-2644-9F87-FDC72762B78B}"/>
              </a:ext>
            </a:extLst>
          </p:cNvPr>
          <p:cNvSpPr>
            <a:spLocks noGrp="1"/>
          </p:cNvSpPr>
          <p:nvPr>
            <p:ph type="title"/>
          </p:nvPr>
        </p:nvSpPr>
        <p:spPr>
          <a:xfrm>
            <a:off x="106877" y="130630"/>
            <a:ext cx="11863449" cy="771896"/>
          </a:xfrm>
          <a:solidFill>
            <a:schemeClr val="accent6">
              <a:lumMod val="20000"/>
              <a:lumOff val="80000"/>
            </a:schemeClr>
          </a:solidFill>
        </p:spPr>
        <p:txBody>
          <a:bodyPr>
            <a:normAutofit/>
          </a:bodyPr>
          <a:lstStyle/>
          <a:p>
            <a:pPr algn="ctr"/>
            <a:r>
              <a:rPr lang="en-US" sz="3600" b="1" u="sng" dirty="0">
                <a:solidFill>
                  <a:srgbClr val="C00000"/>
                </a:solidFill>
                <a:latin typeface="Arial" panose="020B0604020202020204" pitchFamily="34" charset="0"/>
                <a:cs typeface="Arial" panose="020B0604020202020204" pitchFamily="34" charset="0"/>
              </a:rPr>
              <a:t>10 </a:t>
            </a:r>
            <a:r>
              <a:rPr lang="en-US" sz="3600" b="1" u="sng" dirty="0" err="1">
                <a:solidFill>
                  <a:srgbClr val="C00000"/>
                </a:solidFill>
                <a:latin typeface="Arial" panose="020B0604020202020204" pitchFamily="34" charset="0"/>
                <a:cs typeface="Arial" panose="020B0604020202020204" pitchFamily="34" charset="0"/>
              </a:rPr>
              <a:t>Appendicies</a:t>
            </a:r>
            <a:endParaRPr lang="en-US" sz="3600" b="1" u="sng" dirty="0">
              <a:solidFill>
                <a:srgbClr val="C0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CDE518A-3EC3-FE4B-A611-AD4EC70C281F}"/>
              </a:ext>
            </a:extLst>
          </p:cNvPr>
          <p:cNvSpPr>
            <a:spLocks noGrp="1"/>
          </p:cNvSpPr>
          <p:nvPr>
            <p:ph idx="1"/>
          </p:nvPr>
        </p:nvSpPr>
        <p:spPr>
          <a:xfrm>
            <a:off x="106877" y="1733798"/>
            <a:ext cx="11982204" cy="4993573"/>
          </a:xfrm>
          <a:solidFill>
            <a:schemeClr val="accent4">
              <a:lumMod val="20000"/>
              <a:lumOff val="80000"/>
            </a:schemeClr>
          </a:solidFill>
        </p:spPr>
        <p:txBody>
          <a:bodyPr>
            <a:normAutofit/>
          </a:bodyPr>
          <a:lstStyle/>
          <a:p>
            <a:pPr marL="0" indent="0">
              <a:buNone/>
            </a:pPr>
            <a:endParaRPr lang="en-US" sz="3600" b="1" dirty="0">
              <a:solidFill>
                <a:srgbClr val="FF005B"/>
              </a:solidFill>
              <a:latin typeface="Arial" panose="020B0604020202020204" pitchFamily="34" charset="0"/>
              <a:cs typeface="Arial" panose="020B0604020202020204" pitchFamily="34" charset="0"/>
            </a:endParaRPr>
          </a:p>
        </p:txBody>
      </p:sp>
      <p:graphicFrame>
        <p:nvGraphicFramePr>
          <p:cNvPr id="4" name="Table 4">
            <a:extLst>
              <a:ext uri="{FF2B5EF4-FFF2-40B4-BE49-F238E27FC236}">
                <a16:creationId xmlns:a16="http://schemas.microsoft.com/office/drawing/2014/main" id="{ABF64ADB-7131-B34A-B3E4-318CF7111E81}"/>
              </a:ext>
            </a:extLst>
          </p:cNvPr>
          <p:cNvGraphicFramePr>
            <a:graphicFrameLocks noGrp="1"/>
          </p:cNvGraphicFramePr>
          <p:nvPr>
            <p:extLst>
              <p:ext uri="{D42A27DB-BD31-4B8C-83A1-F6EECF244321}">
                <p14:modId xmlns:p14="http://schemas.microsoft.com/office/powerpoint/2010/main" val="1695330349"/>
              </p:ext>
            </p:extLst>
          </p:nvPr>
        </p:nvGraphicFramePr>
        <p:xfrm>
          <a:off x="102918" y="997526"/>
          <a:ext cx="11863450" cy="5729844"/>
        </p:xfrm>
        <a:graphic>
          <a:graphicData uri="http://schemas.openxmlformats.org/drawingml/2006/table">
            <a:tbl>
              <a:tblPr firstRow="1" bandRow="1">
                <a:tableStyleId>{5C22544A-7EE6-4342-B048-85BDC9FD1C3A}</a:tableStyleId>
              </a:tblPr>
              <a:tblGrid>
                <a:gridCol w="5549737">
                  <a:extLst>
                    <a:ext uri="{9D8B030D-6E8A-4147-A177-3AD203B41FA5}">
                      <a16:colId xmlns:a16="http://schemas.microsoft.com/office/drawing/2014/main" val="1143037533"/>
                    </a:ext>
                  </a:extLst>
                </a:gridCol>
                <a:gridCol w="6313713">
                  <a:extLst>
                    <a:ext uri="{9D8B030D-6E8A-4147-A177-3AD203B41FA5}">
                      <a16:colId xmlns:a16="http://schemas.microsoft.com/office/drawing/2014/main" val="3337924391"/>
                    </a:ext>
                  </a:extLst>
                </a:gridCol>
              </a:tblGrid>
              <a:tr h="826153">
                <a:tc>
                  <a:txBody>
                    <a:bodyPr/>
                    <a:lstStyle/>
                    <a:p>
                      <a:r>
                        <a:rPr lang="en-US" sz="3600" b="1" dirty="0">
                          <a:solidFill>
                            <a:srgbClr val="3427FF"/>
                          </a:solidFill>
                          <a:latin typeface="Arial" panose="020B0604020202020204" pitchFamily="34" charset="0"/>
                          <a:cs typeface="Arial" panose="020B0604020202020204" pitchFamily="34" charset="0"/>
                        </a:rPr>
                        <a:t>Appx X</a:t>
                      </a:r>
                    </a:p>
                  </a:txBody>
                  <a:tcPr>
                    <a:solidFill>
                      <a:schemeClr val="accent6">
                        <a:lumMod val="20000"/>
                        <a:lumOff val="80000"/>
                      </a:schemeClr>
                    </a:solidFill>
                  </a:tcPr>
                </a:tc>
                <a:tc>
                  <a:txBody>
                    <a:bodyPr/>
                    <a:lstStyle/>
                    <a:p>
                      <a:r>
                        <a:rPr lang="en-US" sz="3600" b="1" dirty="0">
                          <a:solidFill>
                            <a:srgbClr val="3427FF"/>
                          </a:solidFill>
                          <a:latin typeface="Arial" panose="020B0604020202020204" pitchFamily="34" charset="0"/>
                          <a:cs typeface="Arial" panose="020B0604020202020204" pitchFamily="34" charset="0"/>
                        </a:rPr>
                        <a:t>Commutation values</a:t>
                      </a:r>
                    </a:p>
                  </a:txBody>
                  <a:tcPr>
                    <a:solidFill>
                      <a:schemeClr val="accent6">
                        <a:lumMod val="20000"/>
                        <a:lumOff val="80000"/>
                      </a:schemeClr>
                    </a:solidFill>
                  </a:tcPr>
                </a:tc>
                <a:extLst>
                  <a:ext uri="{0D108BD9-81ED-4DB2-BD59-A6C34878D82A}">
                    <a16:rowId xmlns:a16="http://schemas.microsoft.com/office/drawing/2014/main" val="3657483934"/>
                  </a:ext>
                </a:extLst>
              </a:tr>
              <a:tr h="1953146">
                <a:tc>
                  <a:txBody>
                    <a:bodyPr/>
                    <a:lstStyle/>
                    <a:p>
                      <a:r>
                        <a:rPr lang="en-US" sz="2800" b="1" dirty="0">
                          <a:solidFill>
                            <a:srgbClr val="3427FF"/>
                          </a:solidFill>
                          <a:latin typeface="Arial" panose="020B0604020202020204" pitchFamily="34" charset="0"/>
                          <a:cs typeface="Arial" panose="020B0604020202020204" pitchFamily="34" charset="0"/>
                        </a:rPr>
                        <a:t>Age next Birth Day : 57 years</a:t>
                      </a:r>
                    </a:p>
                  </a:txBody>
                  <a:tcPr>
                    <a:solidFill>
                      <a:schemeClr val="accent6">
                        <a:lumMod val="20000"/>
                        <a:lumOff val="80000"/>
                      </a:schemeClr>
                    </a:solidFill>
                  </a:tcPr>
                </a:tc>
                <a:tc>
                  <a:txBody>
                    <a:bodyPr/>
                    <a:lstStyle/>
                    <a:p>
                      <a:r>
                        <a:rPr lang="en-US" sz="3600" b="1" dirty="0">
                          <a:solidFill>
                            <a:srgbClr val="3427FF"/>
                          </a:solidFill>
                          <a:latin typeface="Arial" panose="020B0604020202020204" pitchFamily="34" charset="0"/>
                          <a:cs typeface="Arial" panose="020B0604020202020204" pitchFamily="34" charset="0"/>
                        </a:rPr>
                        <a:t>45% of pension x 12 x 11.10  </a:t>
                      </a:r>
                    </a:p>
                    <a:p>
                      <a:r>
                        <a:rPr lang="en-US" sz="3600" b="1" dirty="0">
                          <a:solidFill>
                            <a:srgbClr val="3427FF"/>
                          </a:solidFill>
                          <a:latin typeface="Arial" panose="020B0604020202020204" pitchFamily="34" charset="0"/>
                          <a:cs typeface="Arial" panose="020B0604020202020204" pitchFamily="34" charset="0"/>
                        </a:rPr>
                        <a:t>= 0.45 x 50,000 x 12 x 11.10 </a:t>
                      </a:r>
                    </a:p>
                    <a:p>
                      <a:r>
                        <a:rPr lang="en-US" sz="3600" b="1" dirty="0">
                          <a:solidFill>
                            <a:srgbClr val="3427FF"/>
                          </a:solidFill>
                          <a:latin typeface="Arial" panose="020B0604020202020204" pitchFamily="34" charset="0"/>
                          <a:cs typeface="Arial" panose="020B0604020202020204" pitchFamily="34" charset="0"/>
                        </a:rPr>
                        <a:t>= Rs 27.97 Lakhs </a:t>
                      </a:r>
                    </a:p>
                  </a:txBody>
                  <a:tcPr>
                    <a:solidFill>
                      <a:schemeClr val="accent6">
                        <a:lumMod val="20000"/>
                        <a:lumOff val="80000"/>
                      </a:schemeClr>
                    </a:solidFill>
                  </a:tcPr>
                </a:tc>
                <a:extLst>
                  <a:ext uri="{0D108BD9-81ED-4DB2-BD59-A6C34878D82A}">
                    <a16:rowId xmlns:a16="http://schemas.microsoft.com/office/drawing/2014/main" val="2158370186"/>
                  </a:ext>
                </a:extLst>
              </a:tr>
              <a:tr h="2950545">
                <a:tc>
                  <a:txBody>
                    <a:bodyPr/>
                    <a:lstStyle/>
                    <a:p>
                      <a:r>
                        <a:rPr lang="en-US" sz="3600" b="1" dirty="0">
                          <a:solidFill>
                            <a:srgbClr val="B800FF"/>
                          </a:solidFill>
                          <a:latin typeface="Arial" panose="020B0604020202020204" pitchFamily="34" charset="0"/>
                          <a:cs typeface="Arial" panose="020B0604020202020204" pitchFamily="34" charset="0"/>
                        </a:rPr>
                        <a:t>Amended System</a:t>
                      </a:r>
                    </a:p>
                  </a:txBody>
                  <a:tcPr>
                    <a:solidFill>
                      <a:schemeClr val="accent6">
                        <a:lumMod val="20000"/>
                        <a:lumOff val="80000"/>
                      </a:schemeClr>
                    </a:solidFill>
                  </a:tcPr>
                </a:tc>
                <a:tc>
                  <a:txBody>
                    <a:bodyPr/>
                    <a:lstStyle/>
                    <a:p>
                      <a:r>
                        <a:rPr lang="en-US" sz="3600" b="1" dirty="0">
                          <a:solidFill>
                            <a:srgbClr val="FF005B"/>
                          </a:solidFill>
                          <a:latin typeface="Arial" panose="020B0604020202020204" pitchFamily="34" charset="0"/>
                          <a:cs typeface="Arial" panose="020B0604020202020204" pitchFamily="34" charset="0"/>
                        </a:rPr>
                        <a:t>= 25,000 x 12 x 8.512</a:t>
                      </a:r>
                    </a:p>
                    <a:p>
                      <a:r>
                        <a:rPr lang="en-US" sz="3600" b="1" dirty="0">
                          <a:solidFill>
                            <a:srgbClr val="FF005B"/>
                          </a:solidFill>
                          <a:latin typeface="Arial" panose="020B0604020202020204" pitchFamily="34" charset="0"/>
                          <a:cs typeface="Arial" panose="020B0604020202020204" pitchFamily="34" charset="0"/>
                        </a:rPr>
                        <a:t>= Rs 25.53 Lakhs</a:t>
                      </a:r>
                    </a:p>
                    <a:p>
                      <a:r>
                        <a:rPr lang="en-US" sz="3600" b="1" dirty="0" err="1">
                          <a:solidFill>
                            <a:srgbClr val="FF005B"/>
                          </a:solidFill>
                          <a:latin typeface="Arial" panose="020B0604020202020204" pitchFamily="34" charset="0"/>
                          <a:cs typeface="Arial" panose="020B0604020202020204" pitchFamily="34" charset="0"/>
                        </a:rPr>
                        <a:t>w.e.f</a:t>
                      </a:r>
                      <a:r>
                        <a:rPr lang="en-US" sz="3600" b="1" dirty="0">
                          <a:solidFill>
                            <a:srgbClr val="FF005B"/>
                          </a:solidFill>
                          <a:latin typeface="Arial" panose="020B0604020202020204" pitchFamily="34" charset="0"/>
                          <a:cs typeface="Arial" panose="020B0604020202020204" pitchFamily="34" charset="0"/>
                        </a:rPr>
                        <a:t> 02 Sep 2008</a:t>
                      </a:r>
                    </a:p>
                  </a:txBody>
                  <a:tcPr>
                    <a:solidFill>
                      <a:schemeClr val="accent6">
                        <a:lumMod val="20000"/>
                        <a:lumOff val="80000"/>
                      </a:schemeClr>
                    </a:solidFill>
                  </a:tcPr>
                </a:tc>
                <a:extLst>
                  <a:ext uri="{0D108BD9-81ED-4DB2-BD59-A6C34878D82A}">
                    <a16:rowId xmlns:a16="http://schemas.microsoft.com/office/drawing/2014/main" val="3673152556"/>
                  </a:ext>
                </a:extLst>
              </a:tr>
            </a:tbl>
          </a:graphicData>
        </a:graphic>
      </p:graphicFrame>
    </p:spTree>
    <p:extLst>
      <p:ext uri="{BB962C8B-B14F-4D97-AF65-F5344CB8AC3E}">
        <p14:creationId xmlns:p14="http://schemas.microsoft.com/office/powerpoint/2010/main" val="6419396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D02EF-3EFA-2644-9F87-FDC72762B78B}"/>
              </a:ext>
            </a:extLst>
          </p:cNvPr>
          <p:cNvSpPr>
            <a:spLocks noGrp="1"/>
          </p:cNvSpPr>
          <p:nvPr>
            <p:ph type="title"/>
          </p:nvPr>
        </p:nvSpPr>
        <p:spPr>
          <a:xfrm>
            <a:off x="106877" y="130630"/>
            <a:ext cx="11863449" cy="356258"/>
          </a:xfrm>
          <a:solidFill>
            <a:schemeClr val="accent5">
              <a:lumMod val="20000"/>
              <a:lumOff val="80000"/>
            </a:schemeClr>
          </a:solidFill>
        </p:spPr>
        <p:txBody>
          <a:bodyPr>
            <a:normAutofit fontScale="90000"/>
          </a:bodyPr>
          <a:lstStyle/>
          <a:p>
            <a:pPr algn="ctr"/>
            <a:r>
              <a:rPr lang="en-US" sz="3600" b="1" u="sng" dirty="0">
                <a:solidFill>
                  <a:srgbClr val="C00000"/>
                </a:solidFill>
                <a:latin typeface="Arial" panose="020B0604020202020204" pitchFamily="34" charset="0"/>
                <a:cs typeface="Arial" panose="020B0604020202020204" pitchFamily="34" charset="0"/>
              </a:rPr>
              <a:t>Apprehension – No 1</a:t>
            </a:r>
          </a:p>
        </p:txBody>
      </p:sp>
      <p:sp>
        <p:nvSpPr>
          <p:cNvPr id="3" name="Content Placeholder 2">
            <a:extLst>
              <a:ext uri="{FF2B5EF4-FFF2-40B4-BE49-F238E27FC236}">
                <a16:creationId xmlns:a16="http://schemas.microsoft.com/office/drawing/2014/main" id="{3CDE518A-3EC3-FE4B-A611-AD4EC70C281F}"/>
              </a:ext>
            </a:extLst>
          </p:cNvPr>
          <p:cNvSpPr>
            <a:spLocks noGrp="1"/>
          </p:cNvSpPr>
          <p:nvPr>
            <p:ph idx="1"/>
          </p:nvPr>
        </p:nvSpPr>
        <p:spPr>
          <a:xfrm>
            <a:off x="106877" y="1733798"/>
            <a:ext cx="11982204" cy="4993573"/>
          </a:xfrm>
          <a:solidFill>
            <a:schemeClr val="accent4">
              <a:lumMod val="20000"/>
              <a:lumOff val="80000"/>
            </a:schemeClr>
          </a:solidFill>
        </p:spPr>
        <p:txBody>
          <a:bodyPr>
            <a:normAutofit/>
          </a:bodyPr>
          <a:lstStyle/>
          <a:p>
            <a:pPr marL="0" indent="0">
              <a:buNone/>
            </a:pPr>
            <a:endParaRPr lang="en-US" sz="3600" b="1" dirty="0">
              <a:solidFill>
                <a:srgbClr val="FF005B"/>
              </a:solidFill>
              <a:latin typeface="Arial" panose="020B0604020202020204" pitchFamily="34" charset="0"/>
              <a:cs typeface="Arial" panose="020B0604020202020204" pitchFamily="34" charset="0"/>
            </a:endParaRPr>
          </a:p>
        </p:txBody>
      </p:sp>
      <p:graphicFrame>
        <p:nvGraphicFramePr>
          <p:cNvPr id="4" name="Table 4">
            <a:extLst>
              <a:ext uri="{FF2B5EF4-FFF2-40B4-BE49-F238E27FC236}">
                <a16:creationId xmlns:a16="http://schemas.microsoft.com/office/drawing/2014/main" id="{ABF64ADB-7131-B34A-B3E4-318CF7111E81}"/>
              </a:ext>
            </a:extLst>
          </p:cNvPr>
          <p:cNvGraphicFramePr>
            <a:graphicFrameLocks noGrp="1"/>
          </p:cNvGraphicFramePr>
          <p:nvPr>
            <p:extLst>
              <p:ext uri="{D42A27DB-BD31-4B8C-83A1-F6EECF244321}">
                <p14:modId xmlns:p14="http://schemas.microsoft.com/office/powerpoint/2010/main" val="3746247643"/>
              </p:ext>
            </p:extLst>
          </p:nvPr>
        </p:nvGraphicFramePr>
        <p:xfrm>
          <a:off x="102919" y="617517"/>
          <a:ext cx="11982204" cy="6110249"/>
        </p:xfrm>
        <a:graphic>
          <a:graphicData uri="http://schemas.openxmlformats.org/drawingml/2006/table">
            <a:tbl>
              <a:tblPr firstRow="1" bandRow="1">
                <a:tableStyleId>{5C22544A-7EE6-4342-B048-85BDC9FD1C3A}</a:tableStyleId>
              </a:tblPr>
              <a:tblGrid>
                <a:gridCol w="5505887">
                  <a:extLst>
                    <a:ext uri="{9D8B030D-6E8A-4147-A177-3AD203B41FA5}">
                      <a16:colId xmlns:a16="http://schemas.microsoft.com/office/drawing/2014/main" val="1143037533"/>
                    </a:ext>
                  </a:extLst>
                </a:gridCol>
                <a:gridCol w="6476317">
                  <a:extLst>
                    <a:ext uri="{9D8B030D-6E8A-4147-A177-3AD203B41FA5}">
                      <a16:colId xmlns:a16="http://schemas.microsoft.com/office/drawing/2014/main" val="3337924391"/>
                    </a:ext>
                  </a:extLst>
                </a:gridCol>
              </a:tblGrid>
              <a:tr h="552523">
                <a:tc>
                  <a:txBody>
                    <a:bodyPr/>
                    <a:lstStyle/>
                    <a:p>
                      <a:pPr algn="ctr"/>
                      <a:r>
                        <a:rPr lang="en-US" sz="2800" b="1" dirty="0">
                          <a:solidFill>
                            <a:srgbClr val="3427FF"/>
                          </a:solidFill>
                          <a:latin typeface="Arial" panose="020B0604020202020204" pitchFamily="34" charset="0"/>
                          <a:cs typeface="Arial" panose="020B0604020202020204" pitchFamily="34" charset="0"/>
                        </a:rPr>
                        <a:t>Veterans</a:t>
                      </a:r>
                    </a:p>
                  </a:txBody>
                  <a:tcPr>
                    <a:solidFill>
                      <a:schemeClr val="accent5">
                        <a:lumMod val="20000"/>
                        <a:lumOff val="80000"/>
                      </a:schemeClr>
                    </a:solidFill>
                  </a:tcPr>
                </a:tc>
                <a:tc>
                  <a:txBody>
                    <a:bodyPr/>
                    <a:lstStyle/>
                    <a:p>
                      <a:pPr algn="ctr"/>
                      <a:r>
                        <a:rPr lang="en-US" sz="2800" b="1" dirty="0">
                          <a:solidFill>
                            <a:srgbClr val="3427FF"/>
                          </a:solidFill>
                          <a:latin typeface="Arial" panose="020B0604020202020204" pitchFamily="34" charset="0"/>
                          <a:cs typeface="Arial" panose="020B0604020202020204" pitchFamily="34" charset="0"/>
                        </a:rPr>
                        <a:t>Fact Sheet</a:t>
                      </a:r>
                    </a:p>
                  </a:txBody>
                  <a:tcPr>
                    <a:solidFill>
                      <a:schemeClr val="accent5">
                        <a:lumMod val="20000"/>
                        <a:lumOff val="80000"/>
                      </a:schemeClr>
                    </a:solidFill>
                  </a:tcPr>
                </a:tc>
                <a:extLst>
                  <a:ext uri="{0D108BD9-81ED-4DB2-BD59-A6C34878D82A}">
                    <a16:rowId xmlns:a16="http://schemas.microsoft.com/office/drawing/2014/main" val="3657483934"/>
                  </a:ext>
                </a:extLst>
              </a:tr>
              <a:tr h="5557726">
                <a:tc>
                  <a:txBody>
                    <a:bodyPr/>
                    <a:lstStyle/>
                    <a:p>
                      <a:r>
                        <a:rPr lang="en-US" sz="2800" b="1" dirty="0">
                          <a:solidFill>
                            <a:srgbClr val="B800FF"/>
                          </a:solidFill>
                          <a:latin typeface="Arial" panose="020B0604020202020204" pitchFamily="34" charset="0"/>
                          <a:cs typeface="Arial" panose="020B0604020202020204" pitchFamily="34" charset="0"/>
                        </a:rPr>
                        <a:t>Just see the way the state is becoming autocratic. 👆 Even pension is now subject to having good conduct!!! Para 9 empowers the govt to ignore any judgment issued by judiciary that pension is a right of the pensioner if this is only for </a:t>
                      </a:r>
                      <a:r>
                        <a:rPr lang="en-US" sz="2800" b="1" dirty="0" err="1">
                          <a:solidFill>
                            <a:srgbClr val="B800FF"/>
                          </a:solidFill>
                          <a:latin typeface="Arial" panose="020B0604020202020204" pitchFamily="34" charset="0"/>
                          <a:cs typeface="Arial" panose="020B0604020202020204" pitchFamily="34" charset="0"/>
                        </a:rPr>
                        <a:t>faujis</a:t>
                      </a:r>
                      <a:r>
                        <a:rPr lang="en-US" sz="2800" b="1" dirty="0">
                          <a:solidFill>
                            <a:srgbClr val="B800FF"/>
                          </a:solidFill>
                          <a:latin typeface="Arial" panose="020B0604020202020204" pitchFamily="34" charset="0"/>
                          <a:cs typeface="Arial" panose="020B0604020202020204" pitchFamily="34" charset="0"/>
                        </a:rPr>
                        <a:t>/Army </a:t>
                      </a:r>
                      <a:r>
                        <a:rPr lang="en-US" sz="2800" b="1" dirty="0" err="1">
                          <a:solidFill>
                            <a:srgbClr val="B800FF"/>
                          </a:solidFill>
                          <a:latin typeface="Arial" panose="020B0604020202020204" pitchFamily="34" charset="0"/>
                          <a:cs typeface="Arial" panose="020B0604020202020204" pitchFamily="34" charset="0"/>
                        </a:rPr>
                        <a:t>isnt</a:t>
                      </a:r>
                      <a:r>
                        <a:rPr lang="en-US" sz="2800" b="1" dirty="0">
                          <a:solidFill>
                            <a:srgbClr val="B800FF"/>
                          </a:solidFill>
                          <a:latin typeface="Arial" panose="020B0604020202020204" pitchFamily="34" charset="0"/>
                          <a:cs typeface="Arial" panose="020B0604020202020204" pitchFamily="34" charset="0"/>
                        </a:rPr>
                        <a:t> it discriminatory??? Can TSEWA take up this issue if considered fit for litigation?- Maj Gen Paul</a:t>
                      </a:r>
                    </a:p>
                  </a:txBody>
                  <a:tcPr>
                    <a:solidFill>
                      <a:schemeClr val="accent5">
                        <a:lumMod val="20000"/>
                        <a:lumOff val="80000"/>
                      </a:schemeClr>
                    </a:solidFill>
                  </a:tcPr>
                </a:tc>
                <a:tc>
                  <a:txBody>
                    <a:bodyPr/>
                    <a:lstStyle/>
                    <a:p>
                      <a:r>
                        <a:rPr lang="en-US" sz="2800" b="1" dirty="0">
                          <a:solidFill>
                            <a:srgbClr val="FF005B"/>
                          </a:solidFill>
                          <a:latin typeface="Arial" panose="020B0604020202020204" pitchFamily="34" charset="0"/>
                          <a:cs typeface="Arial" panose="020B0604020202020204" pitchFamily="34" charset="0"/>
                        </a:rPr>
                        <a:t>DPR 1961:</a:t>
                      </a:r>
                    </a:p>
                    <a:p>
                      <a:r>
                        <a:rPr lang="en-IN" sz="2800" b="1" u="sng" kern="1200" dirty="0">
                          <a:solidFill>
                            <a:srgbClr val="006E69"/>
                          </a:solidFill>
                          <a:effectLst/>
                          <a:latin typeface="Arial" panose="020B0604020202020204" pitchFamily="34" charset="0"/>
                          <a:ea typeface="+mn-ea"/>
                          <a:cs typeface="Arial" panose="020B0604020202020204" pitchFamily="34" charset="0"/>
                        </a:rPr>
                        <a:t>Grant of pension is subject to future good conduct</a:t>
                      </a:r>
                      <a:br>
                        <a:rPr lang="en-IN" sz="1800" b="1" kern="1200" dirty="0">
                          <a:solidFill>
                            <a:srgbClr val="006E69"/>
                          </a:solidFill>
                          <a:effectLst/>
                          <a:latin typeface="Arial" panose="020B0604020202020204" pitchFamily="34" charset="0"/>
                          <a:ea typeface="+mn-ea"/>
                          <a:cs typeface="Arial" panose="020B0604020202020204" pitchFamily="34" charset="0"/>
                        </a:rPr>
                      </a:br>
                      <a:r>
                        <a:rPr lang="en-IN" sz="3200" b="1" kern="1200" dirty="0">
                          <a:solidFill>
                            <a:srgbClr val="006E69"/>
                          </a:solidFill>
                          <a:effectLst/>
                          <a:latin typeface="Arial" panose="020B0604020202020204" pitchFamily="34" charset="0"/>
                          <a:ea typeface="+mn-ea"/>
                          <a:cs typeface="Arial" panose="020B0604020202020204" pitchFamily="34" charset="0"/>
                        </a:rPr>
                        <a:t>4. Future good conduct shall be an implied condition of every grant of a pension or allowance. </a:t>
                      </a:r>
                      <a:endParaRPr lang="en-IN" sz="3200" b="1" dirty="0">
                        <a:solidFill>
                          <a:srgbClr val="006E69"/>
                        </a:solidFill>
                        <a:latin typeface="Arial" panose="020B0604020202020204" pitchFamily="34" charset="0"/>
                        <a:cs typeface="Arial" panose="020B0604020202020204" pitchFamily="34" charset="0"/>
                      </a:endParaRPr>
                    </a:p>
                    <a:p>
                      <a:r>
                        <a:rPr lang="en-IN" sz="3200" b="1" kern="1200" dirty="0">
                          <a:solidFill>
                            <a:srgbClr val="006E69"/>
                          </a:solidFill>
                          <a:effectLst/>
                          <a:latin typeface="Arial" panose="020B0604020202020204" pitchFamily="34" charset="0"/>
                          <a:ea typeface="+mn-ea"/>
                          <a:cs typeface="Arial" panose="020B0604020202020204" pitchFamily="34" charset="0"/>
                        </a:rPr>
                        <a:t>Pension may be withheld, suspended or discontinued or paid to wife of other dependent</a:t>
                      </a:r>
                      <a:endParaRPr lang="en-US" sz="3200" b="1" dirty="0">
                        <a:solidFill>
                          <a:srgbClr val="FF005B"/>
                        </a:solidFill>
                        <a:latin typeface="Arial" panose="020B0604020202020204" pitchFamily="34" charset="0"/>
                        <a:cs typeface="Arial" panose="020B0604020202020204" pitchFamily="34" charset="0"/>
                      </a:endParaRPr>
                    </a:p>
                  </a:txBody>
                  <a:tcPr>
                    <a:solidFill>
                      <a:schemeClr val="accent5">
                        <a:lumMod val="20000"/>
                        <a:lumOff val="80000"/>
                      </a:schemeClr>
                    </a:solidFill>
                  </a:tcPr>
                </a:tc>
                <a:extLst>
                  <a:ext uri="{0D108BD9-81ED-4DB2-BD59-A6C34878D82A}">
                    <a16:rowId xmlns:a16="http://schemas.microsoft.com/office/drawing/2014/main" val="3673152556"/>
                  </a:ext>
                </a:extLst>
              </a:tr>
            </a:tbl>
          </a:graphicData>
        </a:graphic>
      </p:graphicFrame>
    </p:spTree>
    <p:extLst>
      <p:ext uri="{BB962C8B-B14F-4D97-AF65-F5344CB8AC3E}">
        <p14:creationId xmlns:p14="http://schemas.microsoft.com/office/powerpoint/2010/main" val="39041518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D02EF-3EFA-2644-9F87-FDC72762B78B}"/>
              </a:ext>
            </a:extLst>
          </p:cNvPr>
          <p:cNvSpPr>
            <a:spLocks noGrp="1"/>
          </p:cNvSpPr>
          <p:nvPr>
            <p:ph type="title"/>
          </p:nvPr>
        </p:nvSpPr>
        <p:spPr>
          <a:xfrm flipV="1">
            <a:off x="106877" y="84911"/>
            <a:ext cx="11863449" cy="45719"/>
          </a:xfrm>
          <a:solidFill>
            <a:schemeClr val="accent5">
              <a:lumMod val="20000"/>
              <a:lumOff val="80000"/>
            </a:schemeClr>
          </a:solidFill>
        </p:spPr>
        <p:txBody>
          <a:bodyPr>
            <a:normAutofit fontScale="90000"/>
          </a:bodyPr>
          <a:lstStyle/>
          <a:p>
            <a:pPr algn="ctr"/>
            <a:endParaRPr lang="en-US" sz="3600" b="1" u="sng" dirty="0">
              <a:solidFill>
                <a:srgbClr val="C0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CDE518A-3EC3-FE4B-A611-AD4EC70C281F}"/>
              </a:ext>
            </a:extLst>
          </p:cNvPr>
          <p:cNvSpPr>
            <a:spLocks noGrp="1"/>
          </p:cNvSpPr>
          <p:nvPr>
            <p:ph idx="1"/>
          </p:nvPr>
        </p:nvSpPr>
        <p:spPr>
          <a:xfrm>
            <a:off x="106877" y="1733798"/>
            <a:ext cx="11982204" cy="4993573"/>
          </a:xfrm>
          <a:solidFill>
            <a:schemeClr val="accent4">
              <a:lumMod val="20000"/>
              <a:lumOff val="80000"/>
            </a:schemeClr>
          </a:solidFill>
        </p:spPr>
        <p:txBody>
          <a:bodyPr>
            <a:normAutofit/>
          </a:bodyPr>
          <a:lstStyle/>
          <a:p>
            <a:pPr marL="0" indent="0">
              <a:buNone/>
            </a:pPr>
            <a:endParaRPr lang="en-US" sz="3600" b="1" dirty="0">
              <a:solidFill>
                <a:srgbClr val="FF005B"/>
              </a:solidFill>
              <a:latin typeface="Arial" panose="020B0604020202020204" pitchFamily="34" charset="0"/>
              <a:cs typeface="Arial" panose="020B0604020202020204" pitchFamily="34" charset="0"/>
            </a:endParaRPr>
          </a:p>
        </p:txBody>
      </p:sp>
      <p:graphicFrame>
        <p:nvGraphicFramePr>
          <p:cNvPr id="4" name="Table 4">
            <a:extLst>
              <a:ext uri="{FF2B5EF4-FFF2-40B4-BE49-F238E27FC236}">
                <a16:creationId xmlns:a16="http://schemas.microsoft.com/office/drawing/2014/main" id="{ABF64ADB-7131-B34A-B3E4-318CF7111E81}"/>
              </a:ext>
            </a:extLst>
          </p:cNvPr>
          <p:cNvGraphicFramePr>
            <a:graphicFrameLocks noGrp="1"/>
          </p:cNvGraphicFramePr>
          <p:nvPr>
            <p:extLst>
              <p:ext uri="{D42A27DB-BD31-4B8C-83A1-F6EECF244321}">
                <p14:modId xmlns:p14="http://schemas.microsoft.com/office/powerpoint/2010/main" val="938851944"/>
              </p:ext>
            </p:extLst>
          </p:nvPr>
        </p:nvGraphicFramePr>
        <p:xfrm>
          <a:off x="102919" y="1"/>
          <a:ext cx="12009912" cy="6703917"/>
        </p:xfrm>
        <a:graphic>
          <a:graphicData uri="http://schemas.openxmlformats.org/drawingml/2006/table">
            <a:tbl>
              <a:tblPr firstRow="1" bandRow="1">
                <a:tableStyleId>{5C22544A-7EE6-4342-B048-85BDC9FD1C3A}</a:tableStyleId>
              </a:tblPr>
              <a:tblGrid>
                <a:gridCol w="12009912">
                  <a:extLst>
                    <a:ext uri="{9D8B030D-6E8A-4147-A177-3AD203B41FA5}">
                      <a16:colId xmlns:a16="http://schemas.microsoft.com/office/drawing/2014/main" val="3337924391"/>
                    </a:ext>
                  </a:extLst>
                </a:gridCol>
              </a:tblGrid>
              <a:tr h="4794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dirty="0">
                          <a:solidFill>
                            <a:srgbClr val="FF005B"/>
                          </a:solidFill>
                          <a:latin typeface="Arial" panose="020B0604020202020204" pitchFamily="34" charset="0"/>
                          <a:cs typeface="Arial" panose="020B0604020202020204" pitchFamily="34" charset="0"/>
                        </a:rPr>
                        <a:t>DPR 1961</a:t>
                      </a:r>
                      <a:endParaRPr lang="en-US" sz="3600" b="1" dirty="0">
                        <a:solidFill>
                          <a:srgbClr val="3427FF"/>
                        </a:solidFill>
                        <a:latin typeface="Arial" panose="020B0604020202020204" pitchFamily="34" charset="0"/>
                        <a:cs typeface="Arial" panose="020B0604020202020204" pitchFamily="34" charset="0"/>
                      </a:endParaRPr>
                    </a:p>
                  </a:txBody>
                  <a:tcPr>
                    <a:solidFill>
                      <a:schemeClr val="accent4">
                        <a:lumMod val="20000"/>
                        <a:lumOff val="80000"/>
                      </a:schemeClr>
                    </a:solidFill>
                  </a:tcPr>
                </a:tc>
                <a:extLst>
                  <a:ext uri="{0D108BD9-81ED-4DB2-BD59-A6C34878D82A}">
                    <a16:rowId xmlns:a16="http://schemas.microsoft.com/office/drawing/2014/main" val="3657483934"/>
                  </a:ext>
                </a:extLst>
              </a:tr>
              <a:tr h="6063837">
                <a:tc>
                  <a:txBody>
                    <a:bodyPr/>
                    <a:lstStyle/>
                    <a:p>
                      <a:pPr algn="just"/>
                      <a:r>
                        <a:rPr lang="en-IN" sz="3600" b="1" u="sng" kern="1200" dirty="0">
                          <a:solidFill>
                            <a:srgbClr val="006E69"/>
                          </a:solidFill>
                          <a:effectLst/>
                          <a:latin typeface="Arial" panose="020B0604020202020204" pitchFamily="34" charset="0"/>
                          <a:ea typeface="+mn-ea"/>
                          <a:cs typeface="Arial" panose="020B0604020202020204" pitchFamily="34" charset="0"/>
                        </a:rPr>
                        <a:t>Grant of pension is subject to future good-conduct</a:t>
                      </a:r>
                      <a:br>
                        <a:rPr lang="en-IN" sz="1800" b="1" kern="1200" dirty="0">
                          <a:solidFill>
                            <a:srgbClr val="006E69"/>
                          </a:solidFill>
                          <a:effectLst/>
                          <a:latin typeface="Arial" panose="020B0604020202020204" pitchFamily="34" charset="0"/>
                          <a:ea typeface="+mn-ea"/>
                          <a:cs typeface="Arial" panose="020B0604020202020204" pitchFamily="34" charset="0"/>
                        </a:rPr>
                      </a:br>
                      <a:r>
                        <a:rPr lang="en-IN" sz="3200" b="1" kern="1200" dirty="0">
                          <a:solidFill>
                            <a:srgbClr val="3427FF"/>
                          </a:solidFill>
                          <a:effectLst/>
                          <a:latin typeface="Arial" panose="020B0604020202020204" pitchFamily="34" charset="0"/>
                          <a:ea typeface="+mn-ea"/>
                          <a:cs typeface="Arial" panose="020B0604020202020204" pitchFamily="34" charset="0"/>
                        </a:rPr>
                        <a:t>5. In special circumstances to be determined by the President or as may be specified in these Regulations, the pension (service, disability or family), children’s allowance or gratuity to be granted or granted to an individual, or any portion of it, may be withheld, suspended, or discontinued. In exceptional cases, payment of part or whole of the pension allowance or gratuity suspended, withheld, may, by order of the President, be made to the wife of other dependant (s) of the pensioner. </a:t>
                      </a:r>
                      <a:endParaRPr lang="en-IN" sz="3600" b="1" dirty="0">
                        <a:solidFill>
                          <a:srgbClr val="3427FF"/>
                        </a:solidFill>
                        <a:latin typeface="Arial" panose="020B0604020202020204" pitchFamily="34" charset="0"/>
                        <a:cs typeface="Arial" panose="020B0604020202020204" pitchFamily="34" charset="0"/>
                      </a:endParaRPr>
                    </a:p>
                    <a:p>
                      <a:endParaRPr lang="en-US" sz="2800" b="1" dirty="0">
                        <a:solidFill>
                          <a:srgbClr val="FF005B"/>
                        </a:solidFill>
                        <a:latin typeface="Arial" panose="020B0604020202020204" pitchFamily="34" charset="0"/>
                        <a:cs typeface="Arial" panose="020B0604020202020204" pitchFamily="34" charset="0"/>
                      </a:endParaRPr>
                    </a:p>
                  </a:txBody>
                  <a:tcPr>
                    <a:solidFill>
                      <a:schemeClr val="accent4">
                        <a:lumMod val="20000"/>
                        <a:lumOff val="80000"/>
                      </a:schemeClr>
                    </a:solidFill>
                  </a:tcPr>
                </a:tc>
                <a:extLst>
                  <a:ext uri="{0D108BD9-81ED-4DB2-BD59-A6C34878D82A}">
                    <a16:rowId xmlns:a16="http://schemas.microsoft.com/office/drawing/2014/main" val="3673152556"/>
                  </a:ext>
                </a:extLst>
              </a:tr>
            </a:tbl>
          </a:graphicData>
        </a:graphic>
      </p:graphicFrame>
    </p:spTree>
    <p:extLst>
      <p:ext uri="{BB962C8B-B14F-4D97-AF65-F5344CB8AC3E}">
        <p14:creationId xmlns:p14="http://schemas.microsoft.com/office/powerpoint/2010/main" val="10629746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D02EF-3EFA-2644-9F87-FDC72762B78B}"/>
              </a:ext>
            </a:extLst>
          </p:cNvPr>
          <p:cNvSpPr>
            <a:spLocks noGrp="1"/>
          </p:cNvSpPr>
          <p:nvPr>
            <p:ph type="title"/>
          </p:nvPr>
        </p:nvSpPr>
        <p:spPr>
          <a:xfrm flipV="1">
            <a:off x="106877" y="84911"/>
            <a:ext cx="11863449" cy="45719"/>
          </a:xfrm>
          <a:solidFill>
            <a:schemeClr val="accent5">
              <a:lumMod val="20000"/>
              <a:lumOff val="80000"/>
            </a:schemeClr>
          </a:solidFill>
        </p:spPr>
        <p:txBody>
          <a:bodyPr>
            <a:normAutofit fontScale="90000"/>
          </a:bodyPr>
          <a:lstStyle/>
          <a:p>
            <a:pPr algn="ctr"/>
            <a:endParaRPr lang="en-US" sz="3600" b="1" u="sng" dirty="0">
              <a:solidFill>
                <a:srgbClr val="C0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CDE518A-3EC3-FE4B-A611-AD4EC70C281F}"/>
              </a:ext>
            </a:extLst>
          </p:cNvPr>
          <p:cNvSpPr>
            <a:spLocks noGrp="1"/>
          </p:cNvSpPr>
          <p:nvPr>
            <p:ph idx="1"/>
          </p:nvPr>
        </p:nvSpPr>
        <p:spPr>
          <a:xfrm>
            <a:off x="106877" y="1733798"/>
            <a:ext cx="11982204" cy="4993573"/>
          </a:xfrm>
          <a:solidFill>
            <a:schemeClr val="accent4">
              <a:lumMod val="20000"/>
              <a:lumOff val="80000"/>
            </a:schemeClr>
          </a:solidFill>
        </p:spPr>
        <p:txBody>
          <a:bodyPr>
            <a:normAutofit/>
          </a:bodyPr>
          <a:lstStyle/>
          <a:p>
            <a:pPr marL="0" indent="0">
              <a:buNone/>
            </a:pPr>
            <a:endParaRPr lang="en-US" sz="3600" b="1" dirty="0">
              <a:solidFill>
                <a:srgbClr val="FF005B"/>
              </a:solidFill>
              <a:latin typeface="Arial" panose="020B0604020202020204" pitchFamily="34" charset="0"/>
              <a:cs typeface="Arial" panose="020B0604020202020204" pitchFamily="34" charset="0"/>
            </a:endParaRPr>
          </a:p>
        </p:txBody>
      </p:sp>
      <p:graphicFrame>
        <p:nvGraphicFramePr>
          <p:cNvPr id="4" name="Table 4">
            <a:extLst>
              <a:ext uri="{FF2B5EF4-FFF2-40B4-BE49-F238E27FC236}">
                <a16:creationId xmlns:a16="http://schemas.microsoft.com/office/drawing/2014/main" id="{ABF64ADB-7131-B34A-B3E4-318CF7111E81}"/>
              </a:ext>
            </a:extLst>
          </p:cNvPr>
          <p:cNvGraphicFramePr>
            <a:graphicFrameLocks noGrp="1"/>
          </p:cNvGraphicFramePr>
          <p:nvPr>
            <p:extLst>
              <p:ext uri="{D42A27DB-BD31-4B8C-83A1-F6EECF244321}">
                <p14:modId xmlns:p14="http://schemas.microsoft.com/office/powerpoint/2010/main" val="3739877923"/>
              </p:ext>
            </p:extLst>
          </p:nvPr>
        </p:nvGraphicFramePr>
        <p:xfrm>
          <a:off x="102919" y="1"/>
          <a:ext cx="12009912" cy="7498080"/>
        </p:xfrm>
        <a:graphic>
          <a:graphicData uri="http://schemas.openxmlformats.org/drawingml/2006/table">
            <a:tbl>
              <a:tblPr firstRow="1" bandRow="1">
                <a:tableStyleId>{5C22544A-7EE6-4342-B048-85BDC9FD1C3A}</a:tableStyleId>
              </a:tblPr>
              <a:tblGrid>
                <a:gridCol w="12009912">
                  <a:extLst>
                    <a:ext uri="{9D8B030D-6E8A-4147-A177-3AD203B41FA5}">
                      <a16:colId xmlns:a16="http://schemas.microsoft.com/office/drawing/2014/main" val="3337924391"/>
                    </a:ext>
                  </a:extLst>
                </a:gridCol>
              </a:tblGrid>
              <a:tr h="4794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dirty="0">
                          <a:solidFill>
                            <a:srgbClr val="FF005B"/>
                          </a:solidFill>
                          <a:latin typeface="Arial" panose="020B0604020202020204" pitchFamily="34" charset="0"/>
                          <a:cs typeface="Arial" panose="020B0604020202020204" pitchFamily="34" charset="0"/>
                        </a:rPr>
                        <a:t>Apprehension No 2: by a Lt Col</a:t>
                      </a:r>
                      <a:endParaRPr lang="en-US" sz="3600" b="1" dirty="0">
                        <a:solidFill>
                          <a:srgbClr val="3427FF"/>
                        </a:solidFill>
                        <a:latin typeface="Arial" panose="020B0604020202020204" pitchFamily="34" charset="0"/>
                        <a:cs typeface="Arial" panose="020B0604020202020204" pitchFamily="34" charset="0"/>
                      </a:endParaRPr>
                    </a:p>
                  </a:txBody>
                  <a:tcPr>
                    <a:solidFill>
                      <a:schemeClr val="accent2">
                        <a:lumMod val="20000"/>
                        <a:lumOff val="80000"/>
                      </a:schemeClr>
                    </a:solidFill>
                  </a:tcPr>
                </a:tc>
                <a:extLst>
                  <a:ext uri="{0D108BD9-81ED-4DB2-BD59-A6C34878D82A}">
                    <a16:rowId xmlns:a16="http://schemas.microsoft.com/office/drawing/2014/main" val="3657483934"/>
                  </a:ext>
                </a:extLst>
              </a:tr>
              <a:tr h="6063837">
                <a:tc>
                  <a:txBody>
                    <a:bodyPr/>
                    <a:lstStyle/>
                    <a:p>
                      <a:pPr algn="just" rtl="0"/>
                      <a:r>
                        <a:rPr lang="en-IN" sz="3200" b="1" i="0" kern="1200" dirty="0">
                          <a:solidFill>
                            <a:srgbClr val="006E69"/>
                          </a:solidFill>
                          <a:effectLst/>
                          <a:latin typeface="Arial" panose="020B0604020202020204" pitchFamily="34" charset="0"/>
                          <a:ea typeface="+mn-ea"/>
                          <a:cs typeface="Arial" panose="020B0604020202020204" pitchFamily="34" charset="0"/>
                        </a:rPr>
                        <a:t>I assume this includes Pay Commissions as well—and why not?</a:t>
                      </a:r>
                    </a:p>
                    <a:p>
                      <a:pPr algn="just" rtl="0"/>
                      <a:r>
                        <a:rPr lang="en-IN" sz="3200" b="1" i="0" kern="1200" dirty="0">
                          <a:solidFill>
                            <a:srgbClr val="006E69"/>
                          </a:solidFill>
                          <a:effectLst/>
                          <a:latin typeface="Arial" panose="020B0604020202020204" pitchFamily="34" charset="0"/>
                          <a:ea typeface="+mn-ea"/>
                          <a:cs typeface="Arial" panose="020B0604020202020204" pitchFamily="34" charset="0"/>
                        </a:rPr>
                        <a:t>  The idea (of late Gen Rawat?) for testing the waters by suggesting unilateral reduction of pensions of existing service personnel according to the length of service is a non-starter for this </a:t>
                      </a:r>
                      <a:r>
                        <a:rPr lang="en-IN" sz="3200" b="1" i="0" kern="1200" dirty="0" err="1">
                          <a:solidFill>
                            <a:srgbClr val="006E69"/>
                          </a:solidFill>
                          <a:effectLst/>
                          <a:latin typeface="Arial" panose="020B0604020202020204" pitchFamily="34" charset="0"/>
                          <a:ea typeface="+mn-ea"/>
                          <a:cs typeface="Arial" panose="020B0604020202020204" pitchFamily="34" charset="0"/>
                        </a:rPr>
                        <a:t>selfsame</a:t>
                      </a:r>
                      <a:r>
                        <a:rPr lang="en-IN" sz="3200" b="1" i="0" kern="1200" dirty="0">
                          <a:solidFill>
                            <a:srgbClr val="006E69"/>
                          </a:solidFill>
                          <a:effectLst/>
                          <a:latin typeface="Arial" panose="020B0604020202020204" pitchFamily="34" charset="0"/>
                          <a:ea typeface="+mn-ea"/>
                          <a:cs typeface="Arial" panose="020B0604020202020204" pitchFamily="34" charset="0"/>
                        </a:rPr>
                        <a:t> reason. </a:t>
                      </a:r>
                      <a:br>
                        <a:rPr lang="en-IN" sz="3200" b="1" i="0" kern="1200" dirty="0">
                          <a:solidFill>
                            <a:srgbClr val="006E69"/>
                          </a:solidFill>
                          <a:effectLst/>
                          <a:latin typeface="Arial" panose="020B0604020202020204" pitchFamily="34" charset="0"/>
                          <a:ea typeface="+mn-ea"/>
                          <a:cs typeface="Arial" panose="020B0604020202020204" pitchFamily="34" charset="0"/>
                        </a:rPr>
                      </a:br>
                      <a:r>
                        <a:rPr lang="en-IN" sz="3200" b="1" i="0" kern="1200" dirty="0">
                          <a:solidFill>
                            <a:srgbClr val="006E69"/>
                          </a:solidFill>
                          <a:effectLst/>
                          <a:latin typeface="Arial" panose="020B0604020202020204" pitchFamily="34" charset="0"/>
                          <a:ea typeface="+mn-ea"/>
                          <a:cs typeface="Arial" panose="020B0604020202020204" pitchFamily="34" charset="0"/>
                        </a:rPr>
                        <a:t>  Such changes can only be brought about prospectively for future entrants to service, and not for present serving personnel. </a:t>
                      </a:r>
                    </a:p>
                    <a:p>
                      <a:pPr algn="just" rtl="0"/>
                      <a:r>
                        <a:rPr lang="en-IN" sz="3200" b="1" i="0" kern="1200" dirty="0">
                          <a:solidFill>
                            <a:srgbClr val="006E69"/>
                          </a:solidFill>
                          <a:effectLst/>
                          <a:latin typeface="Arial" panose="020B0604020202020204" pitchFamily="34" charset="0"/>
                          <a:ea typeface="+mn-ea"/>
                          <a:cs typeface="Arial" panose="020B0604020202020204" pitchFamily="34" charset="0"/>
                        </a:rPr>
                        <a:t>  Food for thought especially by those amongst us who are legally qualified as to whether </a:t>
                      </a:r>
                      <a:r>
                        <a:rPr lang="en-IN" sz="3200" b="1" i="0" u="sng" kern="1200" dirty="0">
                          <a:solidFill>
                            <a:srgbClr val="006E69"/>
                          </a:solidFill>
                          <a:effectLst/>
                          <a:latin typeface="Arial" panose="020B0604020202020204" pitchFamily="34" charset="0"/>
                          <a:ea typeface="+mn-ea"/>
                          <a:cs typeface="Arial" panose="020B0604020202020204" pitchFamily="34" charset="0"/>
                        </a:rPr>
                        <a:t>reductions in pensions and other service conditions made in the past are open to judicial challenge and restoration of status quo ante.</a:t>
                      </a:r>
                      <a:endParaRPr lang="en-IN" sz="1800" b="1" i="0" kern="1200" dirty="0">
                        <a:solidFill>
                          <a:srgbClr val="006E69"/>
                        </a:solidFill>
                        <a:effectLst/>
                        <a:latin typeface="Arial" panose="020B0604020202020204" pitchFamily="34" charset="0"/>
                        <a:ea typeface="+mn-ea"/>
                        <a:cs typeface="Arial" panose="020B0604020202020204" pitchFamily="34" charset="0"/>
                      </a:endParaRPr>
                    </a:p>
                    <a:p>
                      <a:endParaRPr lang="en-US" sz="2800" b="1" dirty="0">
                        <a:solidFill>
                          <a:srgbClr val="006E69"/>
                        </a:solidFill>
                        <a:latin typeface="Arial" panose="020B0604020202020204" pitchFamily="34" charset="0"/>
                        <a:cs typeface="Arial" panose="020B0604020202020204" pitchFamily="34" charset="0"/>
                      </a:endParaRPr>
                    </a:p>
                  </a:txBody>
                  <a:tcPr>
                    <a:solidFill>
                      <a:schemeClr val="accent2">
                        <a:lumMod val="20000"/>
                        <a:lumOff val="80000"/>
                      </a:schemeClr>
                    </a:solidFill>
                  </a:tcPr>
                </a:tc>
                <a:extLst>
                  <a:ext uri="{0D108BD9-81ED-4DB2-BD59-A6C34878D82A}">
                    <a16:rowId xmlns:a16="http://schemas.microsoft.com/office/drawing/2014/main" val="3673152556"/>
                  </a:ext>
                </a:extLst>
              </a:tr>
            </a:tbl>
          </a:graphicData>
        </a:graphic>
      </p:graphicFrame>
    </p:spTree>
    <p:extLst>
      <p:ext uri="{BB962C8B-B14F-4D97-AF65-F5344CB8AC3E}">
        <p14:creationId xmlns:p14="http://schemas.microsoft.com/office/powerpoint/2010/main" val="38251534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D02EF-3EFA-2644-9F87-FDC72762B78B}"/>
              </a:ext>
            </a:extLst>
          </p:cNvPr>
          <p:cNvSpPr>
            <a:spLocks noGrp="1"/>
          </p:cNvSpPr>
          <p:nvPr>
            <p:ph type="title"/>
          </p:nvPr>
        </p:nvSpPr>
        <p:spPr>
          <a:xfrm flipV="1">
            <a:off x="106877" y="84911"/>
            <a:ext cx="11863449" cy="45719"/>
          </a:xfrm>
          <a:solidFill>
            <a:schemeClr val="accent5">
              <a:lumMod val="20000"/>
              <a:lumOff val="80000"/>
            </a:schemeClr>
          </a:solidFill>
        </p:spPr>
        <p:txBody>
          <a:bodyPr>
            <a:normAutofit fontScale="90000"/>
          </a:bodyPr>
          <a:lstStyle/>
          <a:p>
            <a:pPr algn="ctr"/>
            <a:endParaRPr lang="en-US" sz="3600" b="1" u="sng" dirty="0">
              <a:solidFill>
                <a:srgbClr val="C0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CDE518A-3EC3-FE4B-A611-AD4EC70C281F}"/>
              </a:ext>
            </a:extLst>
          </p:cNvPr>
          <p:cNvSpPr>
            <a:spLocks noGrp="1"/>
          </p:cNvSpPr>
          <p:nvPr>
            <p:ph idx="1"/>
          </p:nvPr>
        </p:nvSpPr>
        <p:spPr>
          <a:xfrm>
            <a:off x="106877" y="1733798"/>
            <a:ext cx="11982204" cy="4993573"/>
          </a:xfrm>
          <a:solidFill>
            <a:schemeClr val="accent4">
              <a:lumMod val="20000"/>
              <a:lumOff val="80000"/>
            </a:schemeClr>
          </a:solidFill>
        </p:spPr>
        <p:txBody>
          <a:bodyPr>
            <a:normAutofit/>
          </a:bodyPr>
          <a:lstStyle/>
          <a:p>
            <a:pPr marL="0" indent="0">
              <a:buNone/>
            </a:pPr>
            <a:endParaRPr lang="en-US" sz="3600" b="1" dirty="0">
              <a:solidFill>
                <a:srgbClr val="FF005B"/>
              </a:solidFill>
              <a:latin typeface="Arial" panose="020B0604020202020204" pitchFamily="34" charset="0"/>
              <a:cs typeface="Arial" panose="020B0604020202020204" pitchFamily="34" charset="0"/>
            </a:endParaRPr>
          </a:p>
        </p:txBody>
      </p:sp>
      <p:graphicFrame>
        <p:nvGraphicFramePr>
          <p:cNvPr id="4" name="Table 4">
            <a:extLst>
              <a:ext uri="{FF2B5EF4-FFF2-40B4-BE49-F238E27FC236}">
                <a16:creationId xmlns:a16="http://schemas.microsoft.com/office/drawing/2014/main" id="{ABF64ADB-7131-B34A-B3E4-318CF7111E81}"/>
              </a:ext>
            </a:extLst>
          </p:cNvPr>
          <p:cNvGraphicFramePr>
            <a:graphicFrameLocks noGrp="1"/>
          </p:cNvGraphicFramePr>
          <p:nvPr>
            <p:extLst>
              <p:ext uri="{D42A27DB-BD31-4B8C-83A1-F6EECF244321}">
                <p14:modId xmlns:p14="http://schemas.microsoft.com/office/powerpoint/2010/main" val="391931546"/>
              </p:ext>
            </p:extLst>
          </p:nvPr>
        </p:nvGraphicFramePr>
        <p:xfrm>
          <a:off x="102919" y="1"/>
          <a:ext cx="12009912" cy="6766560"/>
        </p:xfrm>
        <a:graphic>
          <a:graphicData uri="http://schemas.openxmlformats.org/drawingml/2006/table">
            <a:tbl>
              <a:tblPr firstRow="1" bandRow="1">
                <a:tableStyleId>{5C22544A-7EE6-4342-B048-85BDC9FD1C3A}</a:tableStyleId>
              </a:tblPr>
              <a:tblGrid>
                <a:gridCol w="12009912">
                  <a:extLst>
                    <a:ext uri="{9D8B030D-6E8A-4147-A177-3AD203B41FA5}">
                      <a16:colId xmlns:a16="http://schemas.microsoft.com/office/drawing/2014/main" val="3337924391"/>
                    </a:ext>
                  </a:extLst>
                </a:gridCol>
              </a:tblGrid>
              <a:tr h="4794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dirty="0">
                          <a:solidFill>
                            <a:srgbClr val="FF005B"/>
                          </a:solidFill>
                          <a:latin typeface="Arial" panose="020B0604020202020204" pitchFamily="34" charset="0"/>
                          <a:cs typeface="Arial" panose="020B0604020202020204" pitchFamily="34" charset="0"/>
                        </a:rPr>
                        <a:t>Apprehension : No 2</a:t>
                      </a:r>
                      <a:endParaRPr lang="en-US" sz="3600" b="1" dirty="0">
                        <a:solidFill>
                          <a:srgbClr val="3427FF"/>
                        </a:solidFill>
                        <a:latin typeface="Arial" panose="020B0604020202020204" pitchFamily="34" charset="0"/>
                        <a:cs typeface="Arial" panose="020B0604020202020204" pitchFamily="34" charset="0"/>
                      </a:endParaRPr>
                    </a:p>
                  </a:txBody>
                  <a:tcPr>
                    <a:solidFill>
                      <a:schemeClr val="accent5">
                        <a:lumMod val="20000"/>
                        <a:lumOff val="80000"/>
                      </a:schemeClr>
                    </a:solidFill>
                  </a:tcPr>
                </a:tc>
                <a:extLst>
                  <a:ext uri="{0D108BD9-81ED-4DB2-BD59-A6C34878D82A}">
                    <a16:rowId xmlns:a16="http://schemas.microsoft.com/office/drawing/2014/main" val="3657483934"/>
                  </a:ext>
                </a:extLst>
              </a:tr>
              <a:tr h="6063837">
                <a:tc>
                  <a:txBody>
                    <a:bodyPr/>
                    <a:lstStyle/>
                    <a:p>
                      <a:r>
                        <a:rPr lang="en-US" sz="3600" b="1" dirty="0">
                          <a:solidFill>
                            <a:srgbClr val="B800FF"/>
                          </a:solidFill>
                          <a:latin typeface="Arial" panose="020B0604020202020204" pitchFamily="34" charset="0"/>
                          <a:cs typeface="Arial" panose="020B0604020202020204" pitchFamily="34" charset="0"/>
                        </a:rPr>
                        <a:t>DPR 2021 nowhere mentions reduction of pension. Misplaced Apprehension.</a:t>
                      </a:r>
                      <a:endParaRPr lang="en-US" sz="3600" b="1" u="sng" dirty="0">
                        <a:solidFill>
                          <a:srgbClr val="B800FF"/>
                        </a:solidFill>
                        <a:latin typeface="Arial" panose="020B0604020202020204" pitchFamily="34" charset="0"/>
                        <a:cs typeface="Arial" panose="020B0604020202020204" pitchFamily="34" charset="0"/>
                      </a:endParaRPr>
                    </a:p>
                    <a:p>
                      <a:r>
                        <a:rPr lang="en-IN" sz="3600" b="1" u="sng" kern="1200" dirty="0">
                          <a:solidFill>
                            <a:srgbClr val="3427FF"/>
                          </a:solidFill>
                          <a:effectLst/>
                          <a:latin typeface="Arial" panose="020B0604020202020204" pitchFamily="34" charset="0"/>
                          <a:ea typeface="+mn-ea"/>
                          <a:cs typeface="Arial" panose="020B0604020202020204" pitchFamily="34" charset="0"/>
                        </a:rPr>
                        <a:t>MAXIMUM PENSION / ORDINARY FAMILY PENSION</a:t>
                      </a:r>
                      <a:r>
                        <a:rPr lang="en-IN" sz="3600" b="1" kern="1200" dirty="0">
                          <a:solidFill>
                            <a:srgbClr val="3427FF"/>
                          </a:solidFill>
                          <a:effectLst/>
                          <a:latin typeface="Arial" panose="020B0604020202020204" pitchFamily="34" charset="0"/>
                          <a:ea typeface="+mn-ea"/>
                          <a:cs typeface="Arial" panose="020B0604020202020204" pitchFamily="34" charset="0"/>
                        </a:rPr>
                        <a:t> </a:t>
                      </a:r>
                      <a:endParaRPr lang="en-IN" sz="3600" b="1" dirty="0">
                        <a:solidFill>
                          <a:srgbClr val="3427FF"/>
                        </a:solidFill>
                        <a:latin typeface="Arial" panose="020B0604020202020204" pitchFamily="34" charset="0"/>
                        <a:cs typeface="Arial" panose="020B0604020202020204" pitchFamily="34" charset="0"/>
                      </a:endParaRPr>
                    </a:p>
                    <a:p>
                      <a:r>
                        <a:rPr lang="en-IN" sz="3600" b="1" kern="1200" dirty="0">
                          <a:solidFill>
                            <a:srgbClr val="3427FF"/>
                          </a:solidFill>
                          <a:effectLst/>
                          <a:latin typeface="Arial" panose="020B0604020202020204" pitchFamily="34" charset="0"/>
                          <a:ea typeface="+mn-ea"/>
                          <a:cs typeface="Arial" panose="020B0604020202020204" pitchFamily="34" charset="0"/>
                        </a:rPr>
                        <a:t>16 A The retiring pension / service pension / invalid pension/ special pension and ordinary family pension shall have maximum ceiling up to 50% and 30% respectively of the highest pay in the Government. (The highest pay in the Govt is Rs. 90,000/- since 1.1.2006 and </a:t>
                      </a:r>
                      <a:endParaRPr lang="en-IN" sz="3600" b="1" dirty="0">
                        <a:solidFill>
                          <a:srgbClr val="3427FF"/>
                        </a:solidFill>
                        <a:latin typeface="Arial" panose="020B0604020202020204" pitchFamily="34" charset="0"/>
                        <a:cs typeface="Arial" panose="020B0604020202020204" pitchFamily="34" charset="0"/>
                      </a:endParaRPr>
                    </a:p>
                    <a:p>
                      <a:r>
                        <a:rPr lang="en-IN" sz="3600" b="1" kern="1200" dirty="0">
                          <a:solidFill>
                            <a:srgbClr val="3427FF"/>
                          </a:solidFill>
                          <a:effectLst/>
                          <a:latin typeface="Arial" panose="020B0604020202020204" pitchFamily="34" charset="0"/>
                          <a:ea typeface="+mn-ea"/>
                          <a:cs typeface="Arial" panose="020B0604020202020204" pitchFamily="34" charset="0"/>
                        </a:rPr>
                        <a:t>Rs.2,50,000/- w.e.f. 01.01.2016) </a:t>
                      </a:r>
                      <a:endParaRPr lang="en-IN" sz="3600" b="1" dirty="0">
                        <a:solidFill>
                          <a:srgbClr val="3427FF"/>
                        </a:solidFill>
                        <a:latin typeface="Arial" panose="020B0604020202020204" pitchFamily="34" charset="0"/>
                        <a:cs typeface="Arial" panose="020B0604020202020204" pitchFamily="34" charset="0"/>
                      </a:endParaRPr>
                    </a:p>
                    <a:p>
                      <a:endParaRPr lang="en-US" sz="3600" b="1" dirty="0">
                        <a:solidFill>
                          <a:srgbClr val="3427FF"/>
                        </a:solidFill>
                        <a:latin typeface="Arial" panose="020B0604020202020204" pitchFamily="34" charset="0"/>
                        <a:cs typeface="Arial" panose="020B0604020202020204" pitchFamily="34" charset="0"/>
                      </a:endParaRPr>
                    </a:p>
                  </a:txBody>
                  <a:tcPr>
                    <a:solidFill>
                      <a:schemeClr val="accent5">
                        <a:lumMod val="20000"/>
                        <a:lumOff val="80000"/>
                      </a:schemeClr>
                    </a:solidFill>
                  </a:tcPr>
                </a:tc>
                <a:extLst>
                  <a:ext uri="{0D108BD9-81ED-4DB2-BD59-A6C34878D82A}">
                    <a16:rowId xmlns:a16="http://schemas.microsoft.com/office/drawing/2014/main" val="3673152556"/>
                  </a:ext>
                </a:extLst>
              </a:tr>
            </a:tbl>
          </a:graphicData>
        </a:graphic>
      </p:graphicFrame>
    </p:spTree>
    <p:extLst>
      <p:ext uri="{BB962C8B-B14F-4D97-AF65-F5344CB8AC3E}">
        <p14:creationId xmlns:p14="http://schemas.microsoft.com/office/powerpoint/2010/main" val="28445743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48980-16AE-B046-A7A0-704C2594F159}"/>
              </a:ext>
            </a:extLst>
          </p:cNvPr>
          <p:cNvSpPr>
            <a:spLocks noGrp="1"/>
          </p:cNvSpPr>
          <p:nvPr>
            <p:ph type="title"/>
          </p:nvPr>
        </p:nvSpPr>
        <p:spPr>
          <a:xfrm>
            <a:off x="838200" y="142505"/>
            <a:ext cx="10515600" cy="59376"/>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79FCFB6-A821-F245-9807-77E04304D92A}"/>
              </a:ext>
            </a:extLst>
          </p:cNvPr>
          <p:cNvSpPr>
            <a:spLocks noGrp="1"/>
          </p:cNvSpPr>
          <p:nvPr>
            <p:ph idx="1"/>
          </p:nvPr>
        </p:nvSpPr>
        <p:spPr>
          <a:xfrm>
            <a:off x="83127" y="201881"/>
            <a:ext cx="11994077" cy="6513614"/>
          </a:xfrm>
          <a:solidFill>
            <a:schemeClr val="accent2">
              <a:lumMod val="20000"/>
              <a:lumOff val="80000"/>
            </a:schemeClr>
          </a:solidFill>
        </p:spPr>
        <p:txBody>
          <a:bodyPr>
            <a:normAutofit lnSpcReduction="10000"/>
          </a:bodyPr>
          <a:lstStyle/>
          <a:p>
            <a:pPr marL="0" indent="0">
              <a:buNone/>
            </a:pPr>
            <a:r>
              <a:rPr lang="en-US" sz="3600" b="1" u="sng" dirty="0">
                <a:solidFill>
                  <a:srgbClr val="FF005B"/>
                </a:solidFill>
                <a:latin typeface="Arial" panose="020B0604020202020204" pitchFamily="34" charset="0"/>
                <a:cs typeface="Arial" panose="020B0604020202020204" pitchFamily="34" charset="0"/>
              </a:rPr>
              <a:t>Apprehension No 3: </a:t>
            </a:r>
            <a:r>
              <a:rPr lang="en-US" sz="3600" b="1" dirty="0">
                <a:solidFill>
                  <a:srgbClr val="FF005B"/>
                </a:solidFill>
                <a:latin typeface="Arial" panose="020B0604020202020204" pitchFamily="34" charset="0"/>
                <a:cs typeface="Arial" panose="020B0604020202020204" pitchFamily="34" charset="0"/>
              </a:rPr>
              <a:t>Reduction in Rate of Retiring Pension is proposed in case retiring before completion of 33 years of service vide Para 36 of draft pension regulations for the Army 2021</a:t>
            </a:r>
          </a:p>
          <a:p>
            <a:pPr marL="0" indent="0">
              <a:buNone/>
            </a:pPr>
            <a:r>
              <a:rPr lang="en-US" sz="3600" b="1" dirty="0">
                <a:solidFill>
                  <a:srgbClr val="006E69"/>
                </a:solidFill>
                <a:latin typeface="Arial" panose="020B0604020202020204" pitchFamily="34" charset="0"/>
                <a:cs typeface="Arial" panose="020B0604020202020204" pitchFamily="34" charset="0"/>
              </a:rPr>
              <a:t>Govt out to screw </a:t>
            </a:r>
            <a:r>
              <a:rPr lang="en-US" sz="3600" b="1" dirty="0" err="1">
                <a:solidFill>
                  <a:srgbClr val="006E69"/>
                </a:solidFill>
                <a:latin typeface="Arial" panose="020B0604020202020204" pitchFamily="34" charset="0"/>
                <a:cs typeface="Arial" panose="020B0604020202020204" pitchFamily="34" charset="0"/>
              </a:rPr>
              <a:t>Faujis</a:t>
            </a:r>
            <a:r>
              <a:rPr lang="en-US" sz="3600" b="1" dirty="0">
                <a:solidFill>
                  <a:srgbClr val="006E69"/>
                </a:solidFill>
                <a:latin typeface="Arial" panose="020B0604020202020204" pitchFamily="34" charset="0"/>
                <a:cs typeface="Arial" panose="020B0604020202020204" pitchFamily="34" charset="0"/>
              </a:rPr>
              <a:t> with reducing pension. Full Pension to only serving 33 years. Jay ho</a:t>
            </a:r>
          </a:p>
          <a:p>
            <a:pPr marL="0" indent="0">
              <a:buNone/>
            </a:pPr>
            <a:r>
              <a:rPr lang="en-US" sz="3600" b="1" u="sng" dirty="0">
                <a:solidFill>
                  <a:srgbClr val="3427FF"/>
                </a:solidFill>
                <a:latin typeface="Arial" panose="020B0604020202020204" pitchFamily="34" charset="0"/>
                <a:cs typeface="Arial" panose="020B0604020202020204" pitchFamily="34" charset="0"/>
              </a:rPr>
              <a:t>Fact </a:t>
            </a:r>
          </a:p>
          <a:p>
            <a:pPr marL="0" indent="0">
              <a:buNone/>
            </a:pPr>
            <a:r>
              <a:rPr lang="en-US" sz="3600" b="1" u="sng" dirty="0">
                <a:solidFill>
                  <a:srgbClr val="3427FF"/>
                </a:solidFill>
                <a:latin typeface="Arial" panose="020B0604020202020204" pitchFamily="34" charset="0"/>
                <a:cs typeface="Arial" panose="020B0604020202020204" pitchFamily="34" charset="0"/>
              </a:rPr>
              <a:t>Rate of Retiring Pension</a:t>
            </a:r>
          </a:p>
          <a:p>
            <a:pPr marL="0" indent="0">
              <a:buNone/>
            </a:pPr>
            <a:r>
              <a:rPr lang="en-US" sz="3600" b="1" u="sng" dirty="0">
                <a:solidFill>
                  <a:srgbClr val="3427FF"/>
                </a:solidFill>
                <a:latin typeface="Arial" panose="020B0604020202020204" pitchFamily="34" charset="0"/>
                <a:cs typeface="Arial" panose="020B0604020202020204" pitchFamily="34" charset="0"/>
              </a:rPr>
              <a:t>Reg 36: </a:t>
            </a:r>
            <a:r>
              <a:rPr lang="en-IN" sz="3600" b="1" dirty="0">
                <a:solidFill>
                  <a:srgbClr val="3427FF"/>
                </a:solidFill>
                <a:latin typeface="Arial" panose="020B0604020202020204" pitchFamily="34" charset="0"/>
                <a:cs typeface="Arial" panose="020B0604020202020204" pitchFamily="34" charset="0"/>
              </a:rPr>
              <a:t>Retiring pension shall be calculated at 50% of emoluments last drawn or average of reckonable emoluments drawn during last 10 months, whichever is more beneficial subject to Maximum limit of pension </a:t>
            </a:r>
          </a:p>
          <a:p>
            <a:pPr marL="0" indent="0">
              <a:buNone/>
            </a:pPr>
            <a:endParaRPr lang="en-US" sz="3600" b="1" u="sng" dirty="0">
              <a:solidFill>
                <a:srgbClr val="3427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43636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48980-16AE-B046-A7A0-704C2594F159}"/>
              </a:ext>
            </a:extLst>
          </p:cNvPr>
          <p:cNvSpPr>
            <a:spLocks noGrp="1"/>
          </p:cNvSpPr>
          <p:nvPr>
            <p:ph type="title"/>
          </p:nvPr>
        </p:nvSpPr>
        <p:spPr>
          <a:xfrm>
            <a:off x="838200" y="142505"/>
            <a:ext cx="10515600" cy="59376"/>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79FCFB6-A821-F245-9807-77E04304D92A}"/>
              </a:ext>
            </a:extLst>
          </p:cNvPr>
          <p:cNvSpPr>
            <a:spLocks noGrp="1"/>
          </p:cNvSpPr>
          <p:nvPr>
            <p:ph idx="1"/>
          </p:nvPr>
        </p:nvSpPr>
        <p:spPr>
          <a:xfrm>
            <a:off x="83127" y="201881"/>
            <a:ext cx="11994077" cy="6513614"/>
          </a:xfrm>
          <a:solidFill>
            <a:schemeClr val="accent4">
              <a:lumMod val="20000"/>
              <a:lumOff val="80000"/>
            </a:schemeClr>
          </a:solidFill>
        </p:spPr>
        <p:txBody>
          <a:bodyPr>
            <a:normAutofit lnSpcReduction="10000"/>
          </a:bodyPr>
          <a:lstStyle/>
          <a:p>
            <a:pPr marL="0" indent="0">
              <a:buNone/>
            </a:pPr>
            <a:r>
              <a:rPr lang="en-US" sz="3600" b="1" u="sng" dirty="0">
                <a:solidFill>
                  <a:srgbClr val="FF005B"/>
                </a:solidFill>
                <a:latin typeface="Arial" panose="020B0604020202020204" pitchFamily="34" charset="0"/>
                <a:cs typeface="Arial" panose="020B0604020202020204" pitchFamily="34" charset="0"/>
              </a:rPr>
              <a:t>Apprehension No 3: </a:t>
            </a:r>
            <a:r>
              <a:rPr lang="en-US" sz="3600" b="1" dirty="0">
                <a:solidFill>
                  <a:srgbClr val="FF005B"/>
                </a:solidFill>
                <a:latin typeface="Arial" panose="020B0604020202020204" pitchFamily="34" charset="0"/>
                <a:cs typeface="Arial" panose="020B0604020202020204" pitchFamily="34" charset="0"/>
              </a:rPr>
              <a:t>Reduction in Rate of Retiring Pension is proposed in case retiring before completion of 33 years of service vide Para 36 of draft pension regulations for the Army 2021</a:t>
            </a:r>
          </a:p>
          <a:p>
            <a:pPr marL="0" indent="0">
              <a:buNone/>
            </a:pPr>
            <a:r>
              <a:rPr lang="en-US" sz="3600" b="1" dirty="0">
                <a:solidFill>
                  <a:srgbClr val="006E69"/>
                </a:solidFill>
                <a:latin typeface="Arial" panose="020B0604020202020204" pitchFamily="34" charset="0"/>
                <a:cs typeface="Arial" panose="020B0604020202020204" pitchFamily="34" charset="0"/>
              </a:rPr>
              <a:t>Govt out to screw </a:t>
            </a:r>
            <a:r>
              <a:rPr lang="en-US" sz="3600" b="1" dirty="0" err="1">
                <a:solidFill>
                  <a:srgbClr val="006E69"/>
                </a:solidFill>
                <a:latin typeface="Arial" panose="020B0604020202020204" pitchFamily="34" charset="0"/>
                <a:cs typeface="Arial" panose="020B0604020202020204" pitchFamily="34" charset="0"/>
              </a:rPr>
              <a:t>Faujis</a:t>
            </a:r>
            <a:r>
              <a:rPr lang="en-US" sz="3600" b="1" dirty="0">
                <a:solidFill>
                  <a:srgbClr val="006E69"/>
                </a:solidFill>
                <a:latin typeface="Arial" panose="020B0604020202020204" pitchFamily="34" charset="0"/>
                <a:cs typeface="Arial" panose="020B0604020202020204" pitchFamily="34" charset="0"/>
              </a:rPr>
              <a:t> with reducing pension. Full Pension to only serving 33 years. Jay ho</a:t>
            </a:r>
          </a:p>
          <a:p>
            <a:pPr marL="0" indent="0">
              <a:buNone/>
            </a:pPr>
            <a:r>
              <a:rPr lang="en-US" sz="3600" b="1" u="sng" dirty="0">
                <a:solidFill>
                  <a:srgbClr val="3427FF"/>
                </a:solidFill>
                <a:latin typeface="Arial" panose="020B0604020202020204" pitchFamily="34" charset="0"/>
                <a:cs typeface="Arial" panose="020B0604020202020204" pitchFamily="34" charset="0"/>
              </a:rPr>
              <a:t>Fact </a:t>
            </a:r>
          </a:p>
          <a:p>
            <a:pPr marL="0" indent="0">
              <a:buNone/>
            </a:pPr>
            <a:r>
              <a:rPr lang="en-US" sz="3600" b="1" u="sng" dirty="0">
                <a:solidFill>
                  <a:srgbClr val="3427FF"/>
                </a:solidFill>
                <a:latin typeface="Arial" panose="020B0604020202020204" pitchFamily="34" charset="0"/>
                <a:cs typeface="Arial" panose="020B0604020202020204" pitchFamily="34" charset="0"/>
              </a:rPr>
              <a:t>Rate of Retiring Pension</a:t>
            </a:r>
          </a:p>
          <a:p>
            <a:pPr marL="0" indent="0">
              <a:buNone/>
            </a:pPr>
            <a:r>
              <a:rPr lang="en-US" sz="3600" b="1" u="sng" dirty="0">
                <a:solidFill>
                  <a:srgbClr val="3427FF"/>
                </a:solidFill>
                <a:latin typeface="Arial" panose="020B0604020202020204" pitchFamily="34" charset="0"/>
                <a:cs typeface="Arial" panose="020B0604020202020204" pitchFamily="34" charset="0"/>
              </a:rPr>
              <a:t>Reg 36: </a:t>
            </a:r>
            <a:r>
              <a:rPr lang="en-IN" sz="3600" b="1" dirty="0">
                <a:solidFill>
                  <a:srgbClr val="3427FF"/>
                </a:solidFill>
                <a:latin typeface="Arial" panose="020B0604020202020204" pitchFamily="34" charset="0"/>
                <a:cs typeface="Arial" panose="020B0604020202020204" pitchFamily="34" charset="0"/>
              </a:rPr>
              <a:t>Retiring pension shall be calculated at 50% of emoluments last drawn or average of reckonable emoluments drawn during last 10 months, whichever is more beneficial subject to Maximum limit of pension </a:t>
            </a:r>
          </a:p>
          <a:p>
            <a:pPr marL="0" indent="0">
              <a:buNone/>
            </a:pPr>
            <a:endParaRPr lang="en-US" sz="3600" b="1" u="sng" dirty="0">
              <a:solidFill>
                <a:srgbClr val="3427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28158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48980-16AE-B046-A7A0-704C2594F159}"/>
              </a:ext>
            </a:extLst>
          </p:cNvPr>
          <p:cNvSpPr>
            <a:spLocks noGrp="1"/>
          </p:cNvSpPr>
          <p:nvPr>
            <p:ph type="title"/>
          </p:nvPr>
        </p:nvSpPr>
        <p:spPr>
          <a:xfrm>
            <a:off x="838200" y="142505"/>
            <a:ext cx="10515600" cy="59376"/>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79FCFB6-A821-F245-9807-77E04304D92A}"/>
              </a:ext>
            </a:extLst>
          </p:cNvPr>
          <p:cNvSpPr>
            <a:spLocks noGrp="1"/>
          </p:cNvSpPr>
          <p:nvPr>
            <p:ph idx="1"/>
          </p:nvPr>
        </p:nvSpPr>
        <p:spPr>
          <a:xfrm>
            <a:off x="83127" y="201881"/>
            <a:ext cx="11994077" cy="6513614"/>
          </a:xfrm>
          <a:solidFill>
            <a:schemeClr val="accent6">
              <a:lumMod val="20000"/>
              <a:lumOff val="80000"/>
            </a:schemeClr>
          </a:solidFill>
        </p:spPr>
        <p:txBody>
          <a:bodyPr>
            <a:normAutofit/>
          </a:bodyPr>
          <a:lstStyle/>
          <a:p>
            <a:pPr marL="0" indent="0" algn="ctr">
              <a:buNone/>
            </a:pPr>
            <a:r>
              <a:rPr lang="en-US" sz="3600" b="1" u="sng" dirty="0">
                <a:solidFill>
                  <a:srgbClr val="3427FF"/>
                </a:solidFill>
                <a:latin typeface="Arial" panose="020B0604020202020204" pitchFamily="34" charset="0"/>
                <a:cs typeface="Arial" panose="020B0604020202020204" pitchFamily="34" charset="0"/>
              </a:rPr>
              <a:t>Final Word from Col Mukul Dev, JAG</a:t>
            </a:r>
          </a:p>
          <a:p>
            <a:pPr marL="0" indent="0" algn="just">
              <a:buNone/>
            </a:pPr>
            <a:r>
              <a:rPr lang="en-US" sz="3600" b="1" u="sng" dirty="0">
                <a:solidFill>
                  <a:srgbClr val="3427FF"/>
                </a:solidFill>
                <a:latin typeface="Arial" panose="020B0604020202020204" pitchFamily="34" charset="0"/>
                <a:cs typeface="Arial" panose="020B0604020202020204" pitchFamily="34" charset="0"/>
              </a:rPr>
              <a:t>Mukul</a:t>
            </a:r>
          </a:p>
          <a:p>
            <a:pPr marL="0" indent="0" algn="just">
              <a:buNone/>
            </a:pPr>
            <a:r>
              <a:rPr lang="en-US" sz="3600" b="1" u="sng" dirty="0">
                <a:solidFill>
                  <a:srgbClr val="3427FF"/>
                </a:solidFill>
                <a:latin typeface="Arial" panose="020B0604020202020204" pitchFamily="34" charset="0"/>
                <a:cs typeface="Arial" panose="020B0604020202020204" pitchFamily="34" charset="0"/>
              </a:rPr>
              <a:t>@</a:t>
            </a:r>
            <a:r>
              <a:rPr lang="en-US" sz="3600" b="1" u="sng" dirty="0" err="1">
                <a:solidFill>
                  <a:srgbClr val="3427FF"/>
                </a:solidFill>
                <a:latin typeface="Arial" panose="020B0604020202020204" pitchFamily="34" charset="0"/>
                <a:cs typeface="Arial" panose="020B0604020202020204" pitchFamily="34" charset="0"/>
              </a:rPr>
              <a:t>Warrior_Mukul</a:t>
            </a:r>
            <a:endParaRPr lang="en-US" sz="3600" b="1" u="sng" dirty="0">
              <a:solidFill>
                <a:srgbClr val="3427FF"/>
              </a:solidFill>
              <a:latin typeface="Arial" panose="020B0604020202020204" pitchFamily="34" charset="0"/>
              <a:cs typeface="Arial" panose="020B0604020202020204" pitchFamily="34" charset="0"/>
            </a:endParaRPr>
          </a:p>
          <a:p>
            <a:pPr marL="0" indent="0" algn="just">
              <a:buNone/>
            </a:pPr>
            <a:r>
              <a:rPr lang="en-US" sz="3600" b="1" u="sng" dirty="0">
                <a:solidFill>
                  <a:srgbClr val="3427FF"/>
                </a:solidFill>
                <a:latin typeface="Arial" panose="020B0604020202020204" pitchFamily="34" charset="0"/>
                <a:cs typeface="Arial" panose="020B0604020202020204" pitchFamily="34" charset="0"/>
              </a:rPr>
              <a:t>Draft Pension Regulations</a:t>
            </a:r>
            <a:r>
              <a:rPr lang="en-US" sz="3600" b="1" dirty="0">
                <a:solidFill>
                  <a:srgbClr val="3427FF"/>
                </a:solidFill>
                <a:latin typeface="Arial" panose="020B0604020202020204" pitchFamily="34" charset="0"/>
                <a:cs typeface="Arial" panose="020B0604020202020204" pitchFamily="34" charset="0"/>
              </a:rPr>
              <a:t>: There is no reduction in Pensions as per the subject Draft Regulations. Pl do not misinterpret the draft </a:t>
            </a:r>
            <a:r>
              <a:rPr lang="en-US" sz="3600" b="1" dirty="0" err="1">
                <a:solidFill>
                  <a:srgbClr val="3427FF"/>
                </a:solidFill>
                <a:latin typeface="Arial" panose="020B0604020202020204" pitchFamily="34" charset="0"/>
                <a:cs typeface="Arial" panose="020B0604020202020204" pitchFamily="34" charset="0"/>
              </a:rPr>
              <a:t>Regulations.The</a:t>
            </a:r>
            <a:r>
              <a:rPr lang="en-US" sz="3600" b="1" dirty="0">
                <a:solidFill>
                  <a:srgbClr val="3427FF"/>
                </a:solidFill>
                <a:latin typeface="Arial" panose="020B0604020202020204" pitchFamily="34" charset="0"/>
                <a:cs typeface="Arial" panose="020B0604020202020204" pitchFamily="34" charset="0"/>
              </a:rPr>
              <a:t> issue of 33 years of weightage was settled in 2016 itself &amp; the same has been referred to in the subject Draft Regulations also.</a:t>
            </a:r>
          </a:p>
        </p:txBody>
      </p:sp>
    </p:spTree>
    <p:extLst>
      <p:ext uri="{BB962C8B-B14F-4D97-AF65-F5344CB8AC3E}">
        <p14:creationId xmlns:p14="http://schemas.microsoft.com/office/powerpoint/2010/main" val="38003306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5094E-D576-5A48-A7A9-29A460B0F2AC}"/>
              </a:ext>
            </a:extLst>
          </p:cNvPr>
          <p:cNvSpPr>
            <a:spLocks noGrp="1"/>
          </p:cNvSpPr>
          <p:nvPr>
            <p:ph type="title"/>
          </p:nvPr>
        </p:nvSpPr>
        <p:spPr>
          <a:xfrm>
            <a:off x="213755" y="83127"/>
            <a:ext cx="11827823" cy="2030681"/>
          </a:xfrm>
          <a:solidFill>
            <a:schemeClr val="accent4">
              <a:lumMod val="20000"/>
              <a:lumOff val="80000"/>
            </a:schemeClr>
          </a:solidFill>
        </p:spPr>
        <p:txBody>
          <a:bodyPr>
            <a:normAutofit/>
          </a:bodyPr>
          <a:lstStyle/>
          <a:p>
            <a:pPr algn="ctr"/>
            <a:r>
              <a:rPr lang="en-US" b="1" u="sng" dirty="0">
                <a:solidFill>
                  <a:srgbClr val="C00000"/>
                </a:solidFill>
                <a:latin typeface="Arial" panose="020B0604020202020204" pitchFamily="34" charset="0"/>
                <a:cs typeface="Arial" panose="020B0604020202020204" pitchFamily="34" charset="0"/>
              </a:rPr>
              <a:t>Tweet from Maj Navdeep Singh, Practicing Advocate in High Court, Chandigarh &amp; AFT Chandigarh</a:t>
            </a:r>
          </a:p>
        </p:txBody>
      </p:sp>
      <p:sp>
        <p:nvSpPr>
          <p:cNvPr id="3" name="Content Placeholder 2">
            <a:extLst>
              <a:ext uri="{FF2B5EF4-FFF2-40B4-BE49-F238E27FC236}">
                <a16:creationId xmlns:a16="http://schemas.microsoft.com/office/drawing/2014/main" id="{B6FABDE8-3354-D84E-891E-C4AD8E4685FE}"/>
              </a:ext>
            </a:extLst>
          </p:cNvPr>
          <p:cNvSpPr>
            <a:spLocks noGrp="1"/>
          </p:cNvSpPr>
          <p:nvPr>
            <p:ph idx="1"/>
          </p:nvPr>
        </p:nvSpPr>
        <p:spPr>
          <a:xfrm>
            <a:off x="213755" y="2196936"/>
            <a:ext cx="11827823" cy="4453246"/>
          </a:xfrm>
          <a:solidFill>
            <a:schemeClr val="accent4">
              <a:lumMod val="20000"/>
              <a:lumOff val="80000"/>
            </a:schemeClr>
          </a:solidFill>
        </p:spPr>
        <p:txBody>
          <a:bodyPr>
            <a:normAutofit/>
          </a:bodyPr>
          <a:lstStyle/>
          <a:p>
            <a:pPr>
              <a:buFont typeface="Wingdings" pitchFamily="2" charset="2"/>
              <a:buChar char="ü"/>
            </a:pPr>
            <a:r>
              <a:rPr lang="en-US" sz="3200" b="1">
                <a:solidFill>
                  <a:srgbClr val="3427FF"/>
                </a:solidFill>
                <a:latin typeface="Arial" panose="020B0604020202020204" pitchFamily="34" charset="0"/>
                <a:cs typeface="Arial" panose="020B0604020202020204" pitchFamily="34" charset="0"/>
              </a:rPr>
              <a:t>  Incorrect</a:t>
            </a:r>
            <a:endParaRPr lang="en-US" sz="3200" b="1" dirty="0">
              <a:solidFill>
                <a:srgbClr val="3427FF"/>
              </a:solidFill>
              <a:latin typeface="Arial" panose="020B0604020202020204" pitchFamily="34" charset="0"/>
              <a:cs typeface="Arial" panose="020B0604020202020204" pitchFamily="34" charset="0"/>
            </a:endParaRPr>
          </a:p>
          <a:p>
            <a:pPr>
              <a:buFont typeface="Wingdings" pitchFamily="2" charset="2"/>
              <a:buChar char="ü"/>
            </a:pPr>
            <a:r>
              <a:rPr lang="en-US" sz="3200" b="1" dirty="0">
                <a:solidFill>
                  <a:srgbClr val="3427FF"/>
                </a:solidFill>
                <a:latin typeface="Arial" panose="020B0604020202020204" pitchFamily="34" charset="0"/>
                <a:cs typeface="Arial" panose="020B0604020202020204" pitchFamily="34" charset="0"/>
              </a:rPr>
              <a:t>  There is no change / reduction in pension.</a:t>
            </a:r>
          </a:p>
          <a:p>
            <a:pPr>
              <a:buFont typeface="Wingdings" pitchFamily="2" charset="2"/>
              <a:buChar char="ü"/>
            </a:pPr>
            <a:r>
              <a:rPr lang="en-US" sz="3200" b="1" dirty="0">
                <a:solidFill>
                  <a:srgbClr val="3427FF"/>
                </a:solidFill>
                <a:latin typeface="Arial" panose="020B0604020202020204" pitchFamily="34" charset="0"/>
                <a:cs typeface="Arial" panose="020B0604020202020204" pitchFamily="34" charset="0"/>
              </a:rPr>
              <a:t>  Existing letter removing 33 year condition are also cited</a:t>
            </a:r>
          </a:p>
          <a:p>
            <a:pPr>
              <a:buFont typeface="Wingdings" pitchFamily="2" charset="2"/>
              <a:buChar char="ü"/>
            </a:pPr>
            <a:r>
              <a:rPr lang="en-US" sz="3200" b="1" dirty="0">
                <a:solidFill>
                  <a:srgbClr val="3427FF"/>
                </a:solidFill>
                <a:latin typeface="Arial" panose="020B0604020202020204" pitchFamily="34" charset="0"/>
                <a:cs typeface="Arial" panose="020B0604020202020204" pitchFamily="34" charset="0"/>
              </a:rPr>
              <a:t>  Pension is 50% of Emoluments</a:t>
            </a:r>
          </a:p>
        </p:txBody>
      </p:sp>
    </p:spTree>
    <p:extLst>
      <p:ext uri="{BB962C8B-B14F-4D97-AF65-F5344CB8AC3E}">
        <p14:creationId xmlns:p14="http://schemas.microsoft.com/office/powerpoint/2010/main" val="2851924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51459" y="-215538"/>
            <a:ext cx="12089081" cy="1165563"/>
          </a:xfrm>
          <a:solidFill>
            <a:schemeClr val="accent6">
              <a:lumMod val="20000"/>
              <a:lumOff val="80000"/>
            </a:schemeClr>
          </a:solidFill>
        </p:spPr>
        <p:txBody>
          <a:bodyPr lIns="90000">
            <a:normAutofit/>
          </a:bodyPr>
          <a:lstStyle/>
          <a:p>
            <a:r>
              <a:rPr lang="en-US" sz="6600" b="1" u="sng" dirty="0">
                <a:solidFill>
                  <a:srgbClr val="C00000"/>
                </a:solidFill>
                <a:latin typeface="Arial" panose="020B0604020202020204" pitchFamily="34" charset="0"/>
                <a:cs typeface="Arial" panose="020B0604020202020204" pitchFamily="34" charset="0"/>
              </a:rPr>
              <a:t>Analysis</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1163782"/>
            <a:ext cx="12089080" cy="5648499"/>
          </a:xfrm>
          <a:solidFill>
            <a:schemeClr val="accent6">
              <a:lumMod val="20000"/>
              <a:lumOff val="80000"/>
            </a:schemeClr>
          </a:solidFill>
        </p:spPr>
        <p:txBody>
          <a:bodyPr>
            <a:normAutofit/>
          </a:bodyPr>
          <a:lstStyle/>
          <a:p>
            <a:pPr algn="just"/>
            <a:r>
              <a:rPr lang="en-US" sz="3600" b="1" dirty="0">
                <a:solidFill>
                  <a:srgbClr val="3427FF"/>
                </a:solidFill>
                <a:latin typeface="Arial" panose="020B0604020202020204" pitchFamily="34" charset="0"/>
                <a:cs typeface="Arial" panose="020B0604020202020204" pitchFamily="34" charset="0"/>
              </a:rPr>
              <a:t> </a:t>
            </a:r>
            <a:r>
              <a:rPr lang="en-US" sz="6000" b="1" dirty="0">
                <a:solidFill>
                  <a:srgbClr val="3427FF"/>
                </a:solidFill>
                <a:latin typeface="Arial" panose="020B0604020202020204" pitchFamily="34" charset="0"/>
                <a:cs typeface="Arial" panose="020B0604020202020204" pitchFamily="34" charset="0"/>
              </a:rPr>
              <a:t>My analysis of  DPR 2021 is solely made to find out any adverse effect on past pensioners retired prior to </a:t>
            </a:r>
          </a:p>
          <a:p>
            <a:pPr algn="just"/>
            <a:r>
              <a:rPr lang="en-US" sz="6000" b="1" dirty="0">
                <a:solidFill>
                  <a:srgbClr val="3427FF"/>
                </a:solidFill>
                <a:latin typeface="Arial" panose="020B0604020202020204" pitchFamily="34" charset="0"/>
                <a:cs typeface="Arial" panose="020B0604020202020204" pitchFamily="34" charset="0"/>
              </a:rPr>
              <a:t>Jul 2008 when DPR – 2008 was made effective</a:t>
            </a:r>
            <a:endParaRPr lang="en-US" sz="36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3646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44F7D-CE68-6D48-BD82-E86FF9873E5A}"/>
              </a:ext>
            </a:extLst>
          </p:cNvPr>
          <p:cNvSpPr>
            <a:spLocks noGrp="1"/>
          </p:cNvSpPr>
          <p:nvPr>
            <p:ph type="title"/>
          </p:nvPr>
        </p:nvSpPr>
        <p:spPr>
          <a:xfrm>
            <a:off x="838200" y="365125"/>
            <a:ext cx="10515600" cy="1724932"/>
          </a:xfrm>
          <a:solidFill>
            <a:schemeClr val="accent2">
              <a:lumMod val="20000"/>
              <a:lumOff val="80000"/>
            </a:schemeClr>
          </a:solidFill>
        </p:spPr>
        <p:txBody>
          <a:bodyPr>
            <a:normAutofit/>
          </a:bodyPr>
          <a:lstStyle/>
          <a:p>
            <a:pPr algn="ctr"/>
            <a:r>
              <a:rPr lang="en-US" sz="8800" b="1" dirty="0">
                <a:solidFill>
                  <a:srgbClr val="3427FF"/>
                </a:solidFill>
                <a:latin typeface="Arial" panose="020B0604020202020204" pitchFamily="34" charset="0"/>
                <a:cs typeface="Arial" panose="020B0604020202020204" pitchFamily="34" charset="0"/>
              </a:rPr>
              <a:t>JAIHIND</a:t>
            </a:r>
          </a:p>
        </p:txBody>
      </p:sp>
      <p:pic>
        <p:nvPicPr>
          <p:cNvPr id="1026" name="Picture 2" descr="Folded Hands Emoji (U+1F64F)">
            <a:extLst>
              <a:ext uri="{FF2B5EF4-FFF2-40B4-BE49-F238E27FC236}">
                <a16:creationId xmlns:a16="http://schemas.microsoft.com/office/drawing/2014/main" id="{E13BDB4F-8DEB-494C-BE37-4045FD51568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821383" y="2683823"/>
            <a:ext cx="2505692" cy="2398816"/>
          </a:xfrm>
          <a:prstGeom prst="rect">
            <a:avLst/>
          </a:prstGeom>
          <a:solidFill>
            <a:schemeClr val="accent2">
              <a:lumMod val="20000"/>
              <a:lumOff val="80000"/>
            </a:schemeClr>
          </a:solidFill>
        </p:spPr>
      </p:pic>
    </p:spTree>
    <p:extLst>
      <p:ext uri="{BB962C8B-B14F-4D97-AF65-F5344CB8AC3E}">
        <p14:creationId xmlns:p14="http://schemas.microsoft.com/office/powerpoint/2010/main" val="740428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1" y="45720"/>
            <a:ext cx="12089079" cy="773677"/>
          </a:xfrm>
          <a:solidFill>
            <a:schemeClr val="accent6">
              <a:lumMod val="20000"/>
              <a:lumOff val="80000"/>
            </a:schemeClr>
          </a:solidFill>
        </p:spPr>
        <p:txBody>
          <a:bodyPr>
            <a:noAutofit/>
          </a:bodyPr>
          <a:lstStyle/>
          <a:p>
            <a:r>
              <a:rPr lang="en-US" sz="3600" b="1" u="sng" dirty="0">
                <a:solidFill>
                  <a:srgbClr val="C00000"/>
                </a:solidFill>
                <a:latin typeface="Arial" panose="020B0604020202020204" pitchFamily="34" charset="0"/>
                <a:cs typeface="Arial" panose="020B0604020202020204" pitchFamily="34" charset="0"/>
              </a:rPr>
              <a:t>Salient Features of Def Pen Regs - 2008</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985652"/>
            <a:ext cx="12089080" cy="5826628"/>
          </a:xfrm>
          <a:solidFill>
            <a:schemeClr val="accent6">
              <a:lumMod val="20000"/>
              <a:lumOff val="80000"/>
            </a:schemeClr>
          </a:solidFill>
        </p:spPr>
        <p:txBody>
          <a:bodyPr/>
          <a:lstStyle/>
          <a:p>
            <a:pPr marL="571500" indent="-571500" algn="just">
              <a:buFont typeface="Wingdings" pitchFamily="2" charset="2"/>
              <a:buChar char="ü"/>
            </a:pPr>
            <a:r>
              <a:rPr lang="en-US" sz="3600" b="1" dirty="0">
                <a:latin typeface="Arial" panose="020B0604020202020204" pitchFamily="34" charset="0"/>
                <a:cs typeface="Arial" panose="020B0604020202020204" pitchFamily="34" charset="0"/>
              </a:rPr>
              <a:t> Contains 196 Regulations on various types of pensions &amp; 10 Appendices</a:t>
            </a:r>
            <a:endParaRPr lang="en-US" sz="3600" b="1" dirty="0">
              <a:solidFill>
                <a:srgbClr val="B800FF"/>
              </a:solidFill>
              <a:latin typeface="Arial" panose="020B0604020202020204" pitchFamily="34" charset="0"/>
              <a:cs typeface="Arial" panose="020B0604020202020204" pitchFamily="34" charset="0"/>
            </a:endParaRPr>
          </a:p>
          <a:p>
            <a:pPr marL="571500" indent="-571500" algn="just">
              <a:buFont typeface="Wingdings" pitchFamily="2" charset="2"/>
              <a:buChar char="ü"/>
            </a:pPr>
            <a:r>
              <a:rPr lang="en-US" sz="3600" b="1" dirty="0">
                <a:solidFill>
                  <a:srgbClr val="B800FF"/>
                </a:solidFill>
                <a:latin typeface="Arial" panose="020B0604020202020204" pitchFamily="34" charset="0"/>
                <a:cs typeface="Arial" panose="020B0604020202020204" pitchFamily="34" charset="0"/>
              </a:rPr>
              <a:t> Came into effect from 01 Jul 2008 (not applicable to those who retired prior to Jul 2008)</a:t>
            </a:r>
            <a:endParaRPr lang="en-US" sz="3600" b="1" dirty="0">
              <a:solidFill>
                <a:schemeClr val="accent6">
                  <a:lumMod val="75000"/>
                </a:schemeClr>
              </a:solidFill>
              <a:latin typeface="Arial" panose="020B0604020202020204" pitchFamily="34" charset="0"/>
              <a:cs typeface="Arial" panose="020B0604020202020204" pitchFamily="34" charset="0"/>
            </a:endParaRPr>
          </a:p>
          <a:p>
            <a:pPr marL="571500" indent="-571500" algn="just">
              <a:buFont typeface="Wingdings" pitchFamily="2" charset="2"/>
              <a:buChar char="ü"/>
            </a:pPr>
            <a:r>
              <a:rPr lang="en-US" sz="3600" b="1" dirty="0">
                <a:solidFill>
                  <a:schemeClr val="accent6">
                    <a:lumMod val="75000"/>
                  </a:schemeClr>
                </a:solidFill>
                <a:latin typeface="Arial" panose="020B0604020202020204" pitchFamily="34" charset="0"/>
                <a:cs typeface="Arial" panose="020B0604020202020204" pitchFamily="34" charset="0"/>
              </a:rPr>
              <a:t>15 amendments are proposed to be added with effect from 01 Jul 2008</a:t>
            </a:r>
            <a:endParaRPr lang="en-US" sz="3600" b="1" dirty="0">
              <a:solidFill>
                <a:srgbClr val="002060"/>
              </a:solidFill>
              <a:latin typeface="Arial" panose="020B0604020202020204" pitchFamily="34" charset="0"/>
              <a:cs typeface="Arial" panose="020B0604020202020204" pitchFamily="34" charset="0"/>
            </a:endParaRPr>
          </a:p>
          <a:p>
            <a:pPr marL="571500" indent="-571500" algn="just">
              <a:buFont typeface="Wingdings" pitchFamily="2" charset="2"/>
              <a:buChar char="ü"/>
            </a:pPr>
            <a:r>
              <a:rPr lang="en-US" sz="3600" b="1" dirty="0">
                <a:solidFill>
                  <a:srgbClr val="002060"/>
                </a:solidFill>
                <a:latin typeface="Arial" panose="020B0604020202020204" pitchFamily="34" charset="0"/>
                <a:cs typeface="Arial" panose="020B0604020202020204" pitchFamily="34" charset="0"/>
              </a:rPr>
              <a:t> Some amendments could be beneficial and some may NOT</a:t>
            </a:r>
            <a:endParaRPr lang="en-US" sz="3600" b="1" dirty="0">
              <a:solidFill>
                <a:srgbClr val="FF005B"/>
              </a:solidFill>
              <a:latin typeface="Arial" panose="020B0604020202020204" pitchFamily="34" charset="0"/>
              <a:cs typeface="Arial" panose="020B0604020202020204" pitchFamily="34" charset="0"/>
            </a:endParaRPr>
          </a:p>
          <a:p>
            <a:pPr marL="571500" indent="-571500" algn="just">
              <a:buFont typeface="Wingdings" pitchFamily="2" charset="2"/>
              <a:buChar char="ü"/>
            </a:pPr>
            <a:r>
              <a:rPr lang="en-US" sz="3600" b="1" dirty="0">
                <a:solidFill>
                  <a:srgbClr val="FF005B"/>
                </a:solidFill>
                <a:latin typeface="Arial" panose="020B0604020202020204" pitchFamily="34" charset="0"/>
                <a:cs typeface="Arial" panose="020B0604020202020204" pitchFamily="34" charset="0"/>
              </a:rPr>
              <a:t> Reg 5(vii) – Liberalized Disability Pension </a:t>
            </a:r>
            <a:r>
              <a:rPr lang="en-US" sz="3600" b="1" dirty="0">
                <a:latin typeface="Arial" panose="020B0604020202020204" pitchFamily="34" charset="0"/>
                <a:cs typeface="Arial" panose="020B0604020202020204" pitchFamily="34" charset="0"/>
              </a:rPr>
              <a:t>(</a:t>
            </a:r>
            <a:r>
              <a:rPr lang="en-US" sz="3600" b="1" i="1" u="sng" dirty="0">
                <a:latin typeface="Arial" panose="020B0604020202020204" pitchFamily="34" charset="0"/>
                <a:cs typeface="Arial" panose="020B0604020202020204" pitchFamily="34" charset="0"/>
              </a:rPr>
              <a:t>Beneficial</a:t>
            </a:r>
            <a:r>
              <a:rPr lang="en-US" sz="3600" b="1" dirty="0">
                <a:latin typeface="Arial" panose="020B0604020202020204" pitchFamily="34" charset="0"/>
                <a:cs typeface="Arial" panose="020B0604020202020204" pitchFamily="34" charset="0"/>
              </a:rPr>
              <a:t>)</a:t>
            </a:r>
          </a:p>
          <a:p>
            <a:endParaRPr lang="en-US" dirty="0"/>
          </a:p>
          <a:p>
            <a:pPr marL="571500" indent="-571500" algn="just">
              <a:buFont typeface="Wingdings" pitchFamily="2" charset="2"/>
              <a:buChar char="Ø"/>
            </a:pPr>
            <a:endParaRPr lang="en-US" sz="3600" dirty="0">
              <a:latin typeface="Arial" panose="020B0604020202020204" pitchFamily="34" charset="0"/>
              <a:cs typeface="Arial" panose="020B0604020202020204" pitchFamily="34" charset="0"/>
            </a:endParaRPr>
          </a:p>
          <a:p>
            <a:endParaRPr lang="en-US" dirty="0"/>
          </a:p>
          <a:p>
            <a:endParaRPr lang="en-US" sz="3600" b="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972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1" y="45720"/>
            <a:ext cx="12089079" cy="773677"/>
          </a:xfrm>
          <a:solidFill>
            <a:schemeClr val="accent5">
              <a:lumMod val="20000"/>
              <a:lumOff val="80000"/>
            </a:schemeClr>
          </a:solidFill>
        </p:spPr>
        <p:txBody>
          <a:bodyPr>
            <a:noAutofit/>
          </a:bodyPr>
          <a:lstStyle/>
          <a:p>
            <a:r>
              <a:rPr lang="en-US" sz="3600" b="1" u="sng" dirty="0">
                <a:solidFill>
                  <a:srgbClr val="C00000"/>
                </a:solidFill>
                <a:latin typeface="Arial" panose="020B0604020202020204" pitchFamily="34" charset="0"/>
                <a:cs typeface="Arial" panose="020B0604020202020204" pitchFamily="34" charset="0"/>
              </a:rPr>
              <a:t>Salient Features of Def Pen Regs - 2008</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985652"/>
            <a:ext cx="12089080" cy="5826628"/>
          </a:xfrm>
          <a:solidFill>
            <a:schemeClr val="accent5">
              <a:lumMod val="20000"/>
              <a:lumOff val="80000"/>
            </a:schemeClr>
          </a:solidFill>
        </p:spPr>
        <p:txBody>
          <a:bodyPr/>
          <a:lstStyle/>
          <a:p>
            <a:pPr marL="571500" indent="-571500" algn="just">
              <a:buFont typeface="Wingdings" pitchFamily="2" charset="2"/>
              <a:buChar char="ü"/>
            </a:pPr>
            <a:r>
              <a:rPr lang="en-US" sz="3600" b="1" dirty="0">
                <a:solidFill>
                  <a:srgbClr val="3427FF"/>
                </a:solidFill>
                <a:latin typeface="Arial" panose="020B0604020202020204" pitchFamily="34" charset="0"/>
                <a:cs typeface="Arial" panose="020B0604020202020204" pitchFamily="34" charset="0"/>
              </a:rPr>
              <a:t>Reg 5(viii) – Second Life Award of Liberalized  Pension (</a:t>
            </a:r>
            <a:r>
              <a:rPr lang="en-US" sz="3600" b="1" i="1" u="sng" dirty="0">
                <a:solidFill>
                  <a:srgbClr val="3427FF"/>
                </a:solidFill>
                <a:latin typeface="Arial" panose="020B0604020202020204" pitchFamily="34" charset="0"/>
                <a:cs typeface="Arial" panose="020B0604020202020204" pitchFamily="34" charset="0"/>
              </a:rPr>
              <a:t>Beneficial</a:t>
            </a:r>
            <a:r>
              <a:rPr lang="en-US" sz="3600" b="1" dirty="0">
                <a:solidFill>
                  <a:srgbClr val="3427FF"/>
                </a:solidFill>
                <a:latin typeface="Arial" panose="020B0604020202020204" pitchFamily="34" charset="0"/>
                <a:cs typeface="Arial" panose="020B0604020202020204" pitchFamily="34" charset="0"/>
              </a:rPr>
              <a:t> to dependent parents abandoned by daughter – in- law)</a:t>
            </a:r>
            <a:endParaRPr lang="en-US" sz="3600" b="1" dirty="0">
              <a:solidFill>
                <a:srgbClr val="FF005B"/>
              </a:solidFill>
              <a:latin typeface="Arial" panose="020B0604020202020204" pitchFamily="34" charset="0"/>
              <a:cs typeface="Arial" panose="020B0604020202020204" pitchFamily="34" charset="0"/>
            </a:endParaRPr>
          </a:p>
          <a:p>
            <a:pPr marL="571500" indent="-571500" algn="just">
              <a:buFont typeface="Wingdings" pitchFamily="2" charset="2"/>
              <a:buChar char="ü"/>
            </a:pPr>
            <a:r>
              <a:rPr lang="en-US" sz="3600" b="1" dirty="0">
                <a:solidFill>
                  <a:schemeClr val="accent6">
                    <a:lumMod val="75000"/>
                  </a:schemeClr>
                </a:solidFill>
                <a:latin typeface="Arial" panose="020B0604020202020204" pitchFamily="34" charset="0"/>
                <a:cs typeface="Arial" panose="020B0604020202020204" pitchFamily="34" charset="0"/>
              </a:rPr>
              <a:t>Reg 9(b)(iv) – </a:t>
            </a:r>
            <a:r>
              <a:rPr lang="en-US" sz="3600" b="1" dirty="0" err="1">
                <a:solidFill>
                  <a:schemeClr val="accent6">
                    <a:lumMod val="75000"/>
                  </a:schemeClr>
                </a:solidFill>
                <a:latin typeface="Arial" panose="020B0604020202020204" pitchFamily="34" charset="0"/>
                <a:cs typeface="Arial" panose="020B0604020202020204" pitchFamily="34" charset="0"/>
              </a:rPr>
              <a:t>Unauthorisedly</a:t>
            </a:r>
            <a:r>
              <a:rPr lang="en-US" sz="3600" b="1" dirty="0">
                <a:solidFill>
                  <a:schemeClr val="accent6">
                    <a:lumMod val="75000"/>
                  </a:schemeClr>
                </a:solidFill>
                <a:latin typeface="Arial" panose="020B0604020202020204" pitchFamily="34" charset="0"/>
                <a:cs typeface="Arial" panose="020B0604020202020204" pitchFamily="34" charset="0"/>
              </a:rPr>
              <a:t> – (</a:t>
            </a:r>
            <a:r>
              <a:rPr lang="en-US" sz="3600" b="1" i="1" u="sng" dirty="0">
                <a:solidFill>
                  <a:srgbClr val="FF0000"/>
                </a:solidFill>
                <a:latin typeface="Arial" panose="020B0604020202020204" pitchFamily="34" charset="0"/>
                <a:cs typeface="Arial" panose="020B0604020202020204" pitchFamily="34" charset="0"/>
              </a:rPr>
              <a:t>Beneficial</a:t>
            </a:r>
            <a:r>
              <a:rPr lang="en-US" sz="3600" b="1" dirty="0">
                <a:solidFill>
                  <a:schemeClr val="accent6">
                    <a:lumMod val="75000"/>
                  </a:schemeClr>
                </a:solidFill>
                <a:latin typeface="Arial" panose="020B0604020202020204" pitchFamily="34" charset="0"/>
                <a:cs typeface="Arial" panose="020B0604020202020204" pitchFamily="34" charset="0"/>
              </a:rPr>
              <a:t> to those who occupy government provided accommodation if sanction is given will not be subject to DPR - 2008</a:t>
            </a:r>
          </a:p>
          <a:p>
            <a:pPr marL="571500" indent="-571500" algn="just">
              <a:buFont typeface="Wingdings" pitchFamily="2" charset="2"/>
              <a:buChar char="ü"/>
            </a:pPr>
            <a:r>
              <a:rPr lang="en-US" sz="3600" b="1" dirty="0">
                <a:latin typeface="Arial" panose="020B0604020202020204" pitchFamily="34" charset="0"/>
                <a:cs typeface="Arial" panose="020B0604020202020204" pitchFamily="34" charset="0"/>
              </a:rPr>
              <a:t> </a:t>
            </a:r>
            <a:r>
              <a:rPr lang="en-US" sz="3600" b="1" u="sng" dirty="0">
                <a:latin typeface="Arial" panose="020B0604020202020204" pitchFamily="34" charset="0"/>
                <a:cs typeface="Arial" panose="020B0604020202020204" pitchFamily="34" charset="0"/>
              </a:rPr>
              <a:t>Reg 12(d)(ii).Grant of DR to Re-employed JCOs / OR</a:t>
            </a:r>
            <a:r>
              <a:rPr lang="en-US" sz="3600" b="1" dirty="0">
                <a:latin typeface="Arial" panose="020B0604020202020204" pitchFamily="34" charset="0"/>
                <a:cs typeface="Arial" panose="020B0604020202020204" pitchFamily="34" charset="0"/>
              </a:rPr>
              <a:t>. DR is allowed on re-employed job </a:t>
            </a:r>
            <a:r>
              <a:rPr lang="en-US" sz="3600" b="1" i="1" u="sng" dirty="0">
                <a:solidFill>
                  <a:srgbClr val="FF0000"/>
                </a:solidFill>
                <a:latin typeface="Arial" panose="020B0604020202020204" pitchFamily="34" charset="0"/>
                <a:cs typeface="Arial" panose="020B0604020202020204" pitchFamily="34" charset="0"/>
              </a:rPr>
              <a:t>(Beneficial)</a:t>
            </a:r>
          </a:p>
          <a:p>
            <a:pPr marL="571500" indent="-571500" algn="just">
              <a:buFont typeface="Wingdings" pitchFamily="2" charset="2"/>
              <a:buChar char="ü"/>
            </a:pPr>
            <a:r>
              <a:rPr lang="en-US" sz="3600" b="1" dirty="0">
                <a:solidFill>
                  <a:srgbClr val="B800FF"/>
                </a:solidFill>
                <a:latin typeface="Arial" panose="020B0604020202020204" pitchFamily="34" charset="0"/>
                <a:cs typeface="Arial" panose="020B0604020202020204" pitchFamily="34" charset="0"/>
              </a:rPr>
              <a:t> </a:t>
            </a:r>
            <a:r>
              <a:rPr lang="en-US" sz="3600" b="1" u="sng" dirty="0">
                <a:solidFill>
                  <a:srgbClr val="B800FF"/>
                </a:solidFill>
                <a:latin typeface="Arial" panose="020B0604020202020204" pitchFamily="34" charset="0"/>
                <a:cs typeface="Arial" panose="020B0604020202020204" pitchFamily="34" charset="0"/>
              </a:rPr>
              <a:t>Reg 13 (b)(v). ECHS Benefit.</a:t>
            </a:r>
            <a:r>
              <a:rPr lang="en-US" sz="3600" dirty="0">
                <a:solidFill>
                  <a:srgbClr val="B800FF"/>
                </a:solidFill>
                <a:latin typeface="Arial" panose="020B0604020202020204" pitchFamily="34" charset="0"/>
                <a:cs typeface="Arial" panose="020B0604020202020204" pitchFamily="34" charset="0"/>
              </a:rPr>
              <a:t> </a:t>
            </a:r>
            <a:r>
              <a:rPr lang="en-US" sz="3600" b="1" dirty="0">
                <a:solidFill>
                  <a:srgbClr val="B800FF"/>
                </a:solidFill>
                <a:latin typeface="Arial" panose="020B0604020202020204" pitchFamily="34" charset="0"/>
                <a:cs typeface="Arial" panose="020B0604020202020204" pitchFamily="34" charset="0"/>
              </a:rPr>
              <a:t>EC/SS officers are now eligible (</a:t>
            </a:r>
            <a:r>
              <a:rPr lang="en-US" sz="3600" b="1" i="1" u="sng" dirty="0">
                <a:solidFill>
                  <a:srgbClr val="FF0000"/>
                </a:solidFill>
                <a:latin typeface="Arial" panose="020B0604020202020204" pitchFamily="34" charset="0"/>
                <a:cs typeface="Arial" panose="020B0604020202020204" pitchFamily="34" charset="0"/>
              </a:rPr>
              <a:t>Beneficial</a:t>
            </a:r>
            <a:r>
              <a:rPr lang="en-US" sz="3600" b="1" dirty="0">
                <a:solidFill>
                  <a:srgbClr val="B800FF"/>
                </a:solidFill>
                <a:latin typeface="Arial" panose="020B0604020202020204" pitchFamily="34" charset="0"/>
                <a:cs typeface="Arial" panose="020B0604020202020204" pitchFamily="34" charset="0"/>
              </a:rPr>
              <a:t>)</a:t>
            </a:r>
          </a:p>
          <a:p>
            <a:pPr marL="571500" indent="-571500" algn="just">
              <a:buFont typeface="Wingdings" pitchFamily="2" charset="2"/>
              <a:buChar char="Ø"/>
            </a:pPr>
            <a:endParaRPr lang="en-US" sz="3600" dirty="0">
              <a:latin typeface="Arial" panose="020B0604020202020204" pitchFamily="34" charset="0"/>
              <a:cs typeface="Arial" panose="020B0604020202020204" pitchFamily="34" charset="0"/>
            </a:endParaRPr>
          </a:p>
          <a:p>
            <a:endParaRPr lang="en-US" dirty="0"/>
          </a:p>
          <a:p>
            <a:endParaRPr lang="en-US" sz="3600" b="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3049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1" y="45720"/>
            <a:ext cx="12089079" cy="773677"/>
          </a:xfrm>
          <a:solidFill>
            <a:schemeClr val="accent4">
              <a:lumMod val="20000"/>
              <a:lumOff val="80000"/>
            </a:schemeClr>
          </a:solidFill>
        </p:spPr>
        <p:txBody>
          <a:bodyPr>
            <a:noAutofit/>
          </a:bodyPr>
          <a:lstStyle/>
          <a:p>
            <a:r>
              <a:rPr lang="en-US" sz="3600" b="1" u="sng" dirty="0">
                <a:solidFill>
                  <a:srgbClr val="C00000"/>
                </a:solidFill>
                <a:latin typeface="Arial" panose="020B0604020202020204" pitchFamily="34" charset="0"/>
                <a:cs typeface="Arial" panose="020B0604020202020204" pitchFamily="34" charset="0"/>
              </a:rPr>
              <a:t>Salient Features of Def Pen Regs - 2008</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985652"/>
            <a:ext cx="12089080" cy="5826628"/>
          </a:xfrm>
          <a:solidFill>
            <a:schemeClr val="accent4">
              <a:lumMod val="20000"/>
              <a:lumOff val="80000"/>
            </a:schemeClr>
          </a:solidFill>
        </p:spPr>
        <p:txBody>
          <a:bodyPr/>
          <a:lstStyle/>
          <a:p>
            <a:pPr marL="571500" indent="-571500" algn="l">
              <a:buFont typeface="Wingdings" pitchFamily="2" charset="2"/>
              <a:buChar char="Ø"/>
            </a:pPr>
            <a:r>
              <a:rPr lang="en-US" sz="3600" b="1" u="sng" dirty="0">
                <a:solidFill>
                  <a:srgbClr val="3427FF"/>
                </a:solidFill>
                <a:latin typeface="Arial" panose="020B0604020202020204" pitchFamily="34" charset="0"/>
                <a:cs typeface="Arial" panose="020B0604020202020204" pitchFamily="34" charset="0"/>
              </a:rPr>
              <a:t>Reg 14. Gallantry Award Monetary Allowance.</a:t>
            </a:r>
            <a:r>
              <a:rPr lang="en-US" sz="3600" b="1" dirty="0">
                <a:solidFill>
                  <a:srgbClr val="3427FF"/>
                </a:solidFill>
                <a:latin typeface="Arial" panose="020B0604020202020204" pitchFamily="34" charset="0"/>
                <a:cs typeface="Arial" panose="020B0604020202020204" pitchFamily="34" charset="0"/>
              </a:rPr>
              <a:t> Widows and family members are eligible for monetary allowance of Chakra series awardees </a:t>
            </a:r>
            <a:r>
              <a:rPr lang="en-US" sz="3600" b="1" dirty="0">
                <a:solidFill>
                  <a:srgbClr val="FF0000"/>
                </a:solidFill>
                <a:latin typeface="Arial" panose="020B0604020202020204" pitchFamily="34" charset="0"/>
                <a:cs typeface="Arial" panose="020B0604020202020204" pitchFamily="34" charset="0"/>
              </a:rPr>
              <a:t>(</a:t>
            </a:r>
            <a:r>
              <a:rPr lang="en-US" sz="3600" b="1" i="1" u="sng" dirty="0">
                <a:solidFill>
                  <a:srgbClr val="FF0000"/>
                </a:solidFill>
                <a:latin typeface="Arial" panose="020B0604020202020204" pitchFamily="34" charset="0"/>
                <a:cs typeface="Arial" panose="020B0604020202020204" pitchFamily="34" charset="0"/>
              </a:rPr>
              <a:t>Beneficial)</a:t>
            </a:r>
          </a:p>
          <a:p>
            <a:pPr marL="571500" indent="-571500" algn="l">
              <a:buFont typeface="Wingdings" pitchFamily="2" charset="2"/>
              <a:buChar char="Ø"/>
            </a:pPr>
            <a:r>
              <a:rPr lang="en-US" sz="3600" b="1" i="1" u="sng" dirty="0">
                <a:solidFill>
                  <a:srgbClr val="B800FF"/>
                </a:solidFill>
                <a:latin typeface="Arial" panose="020B0604020202020204" pitchFamily="34" charset="0"/>
                <a:cs typeface="Arial" panose="020B0604020202020204" pitchFamily="34" charset="0"/>
              </a:rPr>
              <a:t> </a:t>
            </a:r>
            <a:r>
              <a:rPr lang="en-US" sz="3600" b="1" u="sng" dirty="0">
                <a:solidFill>
                  <a:srgbClr val="B800FF"/>
                </a:solidFill>
                <a:latin typeface="Arial" panose="020B0604020202020204" pitchFamily="34" charset="0"/>
                <a:cs typeface="Arial" panose="020B0604020202020204" pitchFamily="34" charset="0"/>
              </a:rPr>
              <a:t>Reg 16 (a).</a:t>
            </a:r>
            <a:r>
              <a:rPr lang="en-US" sz="3600" dirty="0">
                <a:solidFill>
                  <a:srgbClr val="B800FF"/>
                </a:solidFill>
                <a:latin typeface="Arial" panose="020B0604020202020204" pitchFamily="34" charset="0"/>
                <a:cs typeface="Arial" panose="020B0604020202020204" pitchFamily="34" charset="0"/>
              </a:rPr>
              <a:t> </a:t>
            </a:r>
            <a:r>
              <a:rPr lang="en-US" sz="3600" b="1" dirty="0">
                <a:solidFill>
                  <a:srgbClr val="B800FF"/>
                </a:solidFill>
                <a:latin typeface="Arial" panose="020B0604020202020204" pitchFamily="34" charset="0"/>
                <a:cs typeface="Arial" panose="020B0604020202020204" pitchFamily="34" charset="0"/>
              </a:rPr>
              <a:t>Maximum pension is limited to 50% to those eligible and 30% to those eligible to be clearly spelt out (No change to existing pension rules)</a:t>
            </a:r>
            <a:endParaRPr lang="en-US" sz="3600" b="1" dirty="0">
              <a:solidFill>
                <a:srgbClr val="002060"/>
              </a:solidFill>
              <a:latin typeface="Arial" panose="020B0604020202020204" pitchFamily="34" charset="0"/>
              <a:cs typeface="Arial" panose="020B0604020202020204" pitchFamily="34" charset="0"/>
            </a:endParaRPr>
          </a:p>
          <a:p>
            <a:pPr marL="571500" indent="-571500" algn="l">
              <a:buFont typeface="Wingdings" pitchFamily="2" charset="2"/>
              <a:buChar char="Ø"/>
            </a:pPr>
            <a:r>
              <a:rPr lang="en-US" sz="3600" b="1" u="sng" dirty="0">
                <a:solidFill>
                  <a:srgbClr val="002060"/>
                </a:solidFill>
                <a:latin typeface="Arial" panose="020B0604020202020204" pitchFamily="34" charset="0"/>
                <a:cs typeface="Arial" panose="020B0604020202020204" pitchFamily="34" charset="0"/>
              </a:rPr>
              <a:t>Reg 16(b).</a:t>
            </a:r>
            <a:r>
              <a:rPr lang="en-US" sz="3600" dirty="0">
                <a:solidFill>
                  <a:srgbClr val="002060"/>
                </a:solidFill>
                <a:latin typeface="Arial" panose="020B0604020202020204" pitchFamily="34" charset="0"/>
                <a:cs typeface="Arial" panose="020B0604020202020204" pitchFamily="34" charset="0"/>
              </a:rPr>
              <a:t> </a:t>
            </a:r>
            <a:r>
              <a:rPr lang="en-US" sz="3600" b="1" dirty="0">
                <a:solidFill>
                  <a:srgbClr val="002060"/>
                </a:solidFill>
                <a:latin typeface="Arial" panose="020B0604020202020204" pitchFamily="34" charset="0"/>
                <a:cs typeface="Arial" panose="020B0604020202020204" pitchFamily="34" charset="0"/>
              </a:rPr>
              <a:t>PSU </a:t>
            </a:r>
            <a:r>
              <a:rPr lang="en-US" sz="3600" b="1" dirty="0" err="1">
                <a:solidFill>
                  <a:srgbClr val="002060"/>
                </a:solidFill>
                <a:latin typeface="Arial" panose="020B0604020202020204" pitchFamily="34" charset="0"/>
                <a:cs typeface="Arial" panose="020B0604020202020204" pitchFamily="34" charset="0"/>
              </a:rPr>
              <a:t>absorbees</a:t>
            </a:r>
            <a:r>
              <a:rPr lang="en-US" sz="3600" b="1" dirty="0">
                <a:solidFill>
                  <a:srgbClr val="002060"/>
                </a:solidFill>
                <a:latin typeface="Arial" panose="020B0604020202020204" pitchFamily="34" charset="0"/>
                <a:cs typeface="Arial" panose="020B0604020202020204" pitchFamily="34" charset="0"/>
              </a:rPr>
              <a:t> also get Old Age Pension (80 years and above) – (</a:t>
            </a:r>
            <a:r>
              <a:rPr lang="en-US" sz="3600" b="1" i="1" u="sng" dirty="0">
                <a:solidFill>
                  <a:srgbClr val="FF0000"/>
                </a:solidFill>
                <a:latin typeface="Arial" panose="020B0604020202020204" pitchFamily="34" charset="0"/>
                <a:cs typeface="Arial" panose="020B0604020202020204" pitchFamily="34" charset="0"/>
              </a:rPr>
              <a:t>Beneficial</a:t>
            </a:r>
            <a:r>
              <a:rPr lang="en-US" sz="3600" b="1" dirty="0">
                <a:solidFill>
                  <a:srgbClr val="002060"/>
                </a:solidFill>
                <a:latin typeface="Arial" panose="020B0604020202020204" pitchFamily="34" charset="0"/>
                <a:cs typeface="Arial" panose="020B0604020202020204" pitchFamily="34" charset="0"/>
              </a:rPr>
              <a:t>)</a:t>
            </a:r>
            <a:endParaRPr lang="en-US" sz="3600" b="1" u="sng" dirty="0">
              <a:solidFill>
                <a:srgbClr val="002060"/>
              </a:solidFill>
              <a:latin typeface="Arial" panose="020B0604020202020204" pitchFamily="34" charset="0"/>
              <a:cs typeface="Arial" panose="020B0604020202020204" pitchFamily="34" charset="0"/>
            </a:endParaRPr>
          </a:p>
          <a:p>
            <a:pPr algn="just"/>
            <a:endParaRPr lang="en-US" sz="3600" b="1" dirty="0">
              <a:solidFill>
                <a:srgbClr val="3427FF"/>
              </a:solidFill>
              <a:latin typeface="Arial" panose="020B0604020202020204" pitchFamily="34" charset="0"/>
              <a:cs typeface="Arial" panose="020B0604020202020204" pitchFamily="34" charset="0"/>
            </a:endParaRPr>
          </a:p>
          <a:p>
            <a:endParaRPr lang="en-US" sz="3600" b="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0949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7E0B-5D24-2E40-B3A8-5403530F065B}"/>
              </a:ext>
            </a:extLst>
          </p:cNvPr>
          <p:cNvSpPr>
            <a:spLocks noGrp="1"/>
          </p:cNvSpPr>
          <p:nvPr>
            <p:ph type="ctrTitle"/>
          </p:nvPr>
        </p:nvSpPr>
        <p:spPr>
          <a:xfrm>
            <a:off x="-1" y="45720"/>
            <a:ext cx="12089079" cy="773677"/>
          </a:xfrm>
          <a:solidFill>
            <a:schemeClr val="accent6">
              <a:lumMod val="20000"/>
              <a:lumOff val="80000"/>
            </a:schemeClr>
          </a:solidFill>
        </p:spPr>
        <p:txBody>
          <a:bodyPr>
            <a:noAutofit/>
          </a:bodyPr>
          <a:lstStyle/>
          <a:p>
            <a:r>
              <a:rPr lang="en-US" sz="3600" b="1" u="sng" dirty="0">
                <a:solidFill>
                  <a:srgbClr val="C00000"/>
                </a:solidFill>
                <a:latin typeface="Arial" panose="020B0604020202020204" pitchFamily="34" charset="0"/>
                <a:cs typeface="Arial" panose="020B0604020202020204" pitchFamily="34" charset="0"/>
              </a:rPr>
              <a:t>Salient Features of Def Pen Regs - 2008</a:t>
            </a:r>
          </a:p>
        </p:txBody>
      </p:sp>
      <p:sp>
        <p:nvSpPr>
          <p:cNvPr id="3" name="Subtitle 2">
            <a:extLst>
              <a:ext uri="{FF2B5EF4-FFF2-40B4-BE49-F238E27FC236}">
                <a16:creationId xmlns:a16="http://schemas.microsoft.com/office/drawing/2014/main" id="{D642A720-5783-594E-A337-3EE234BF1FF2}"/>
              </a:ext>
            </a:extLst>
          </p:cNvPr>
          <p:cNvSpPr>
            <a:spLocks noGrp="1"/>
          </p:cNvSpPr>
          <p:nvPr>
            <p:ph type="subTitle" idx="1"/>
          </p:nvPr>
        </p:nvSpPr>
        <p:spPr>
          <a:xfrm>
            <a:off x="1" y="985652"/>
            <a:ext cx="12089080" cy="5826628"/>
          </a:xfrm>
          <a:solidFill>
            <a:schemeClr val="accent6">
              <a:lumMod val="20000"/>
              <a:lumOff val="80000"/>
            </a:schemeClr>
          </a:solidFill>
        </p:spPr>
        <p:txBody>
          <a:bodyPr/>
          <a:lstStyle/>
          <a:p>
            <a:pPr marL="571500" indent="-571500" algn="l">
              <a:buFont typeface="Wingdings" pitchFamily="2" charset="2"/>
              <a:buChar char="Ø"/>
            </a:pPr>
            <a:r>
              <a:rPr lang="en-US" sz="3600" b="1" u="sng" dirty="0">
                <a:solidFill>
                  <a:srgbClr val="3427FF"/>
                </a:solidFill>
                <a:latin typeface="Arial" panose="020B0604020202020204" pitchFamily="34" charset="0"/>
                <a:cs typeface="Arial" panose="020B0604020202020204" pitchFamily="34" charset="0"/>
              </a:rPr>
              <a:t>Reg 19 (a)(iii). SS Officers Granted </a:t>
            </a:r>
            <a:r>
              <a:rPr lang="en-US" sz="3600" b="1" u="sng" dirty="0" err="1">
                <a:solidFill>
                  <a:srgbClr val="3427FF"/>
                </a:solidFill>
                <a:latin typeface="Arial" panose="020B0604020202020204" pitchFamily="34" charset="0"/>
                <a:cs typeface="Arial" panose="020B0604020202020204" pitchFamily="34" charset="0"/>
              </a:rPr>
              <a:t>Permt</a:t>
            </a:r>
            <a:r>
              <a:rPr lang="en-US" sz="3600" b="1" u="sng" dirty="0">
                <a:solidFill>
                  <a:srgbClr val="3427FF"/>
                </a:solidFill>
                <a:latin typeface="Arial" panose="020B0604020202020204" pitchFamily="34" charset="0"/>
                <a:cs typeface="Arial" panose="020B0604020202020204" pitchFamily="34" charset="0"/>
              </a:rPr>
              <a:t> Commission.</a:t>
            </a:r>
            <a:r>
              <a:rPr lang="en-US" sz="3600" dirty="0">
                <a:solidFill>
                  <a:srgbClr val="3427FF"/>
                </a:solidFill>
                <a:latin typeface="Arial" panose="020B0604020202020204" pitchFamily="34" charset="0"/>
                <a:cs typeface="Arial" panose="020B0604020202020204" pitchFamily="34" charset="0"/>
              </a:rPr>
              <a:t> </a:t>
            </a:r>
            <a:r>
              <a:rPr lang="en-US" sz="3600" b="1" dirty="0">
                <a:solidFill>
                  <a:srgbClr val="3427FF"/>
                </a:solidFill>
                <a:latin typeface="Arial" panose="020B0604020202020204" pitchFamily="34" charset="0"/>
                <a:cs typeface="Arial" panose="020B0604020202020204" pitchFamily="34" charset="0"/>
              </a:rPr>
              <a:t>Now clarified their pensionable service is from date of commission in OTA (</a:t>
            </a:r>
            <a:r>
              <a:rPr lang="en-US" sz="3600" b="1" dirty="0">
                <a:solidFill>
                  <a:srgbClr val="FF0000"/>
                </a:solidFill>
                <a:latin typeface="Arial" panose="020B0604020202020204" pitchFamily="34" charset="0"/>
                <a:cs typeface="Arial" panose="020B0604020202020204" pitchFamily="34" charset="0"/>
              </a:rPr>
              <a:t>Clarification to the Audit authorities</a:t>
            </a:r>
            <a:r>
              <a:rPr lang="en-US" sz="3600" b="1" dirty="0">
                <a:solidFill>
                  <a:srgbClr val="3427FF"/>
                </a:solidFill>
                <a:latin typeface="Arial" panose="020B0604020202020204" pitchFamily="34" charset="0"/>
                <a:cs typeface="Arial" panose="020B0604020202020204" pitchFamily="34" charset="0"/>
              </a:rPr>
              <a:t>)</a:t>
            </a:r>
            <a:r>
              <a:rPr lang="en-US" sz="3600" b="1" u="sng" dirty="0">
                <a:solidFill>
                  <a:srgbClr val="3427FF"/>
                </a:solidFill>
                <a:latin typeface="Arial" panose="020B0604020202020204" pitchFamily="34" charset="0"/>
                <a:cs typeface="Arial" panose="020B0604020202020204" pitchFamily="34" charset="0"/>
              </a:rPr>
              <a:t> </a:t>
            </a:r>
          </a:p>
          <a:p>
            <a:pPr marL="571500" indent="-571500" algn="l">
              <a:buFont typeface="Wingdings" pitchFamily="2" charset="2"/>
              <a:buChar char="Ø"/>
            </a:pPr>
            <a:r>
              <a:rPr lang="en-US" sz="3600" b="1" u="sng" dirty="0">
                <a:solidFill>
                  <a:srgbClr val="3427FF"/>
                </a:solidFill>
                <a:latin typeface="Arial" panose="020B0604020202020204" pitchFamily="34" charset="0"/>
                <a:cs typeface="Arial" panose="020B0604020202020204" pitchFamily="34" charset="0"/>
              </a:rPr>
              <a:t>Reg 27. Reckonable Emoluments for Pension.</a:t>
            </a:r>
            <a:r>
              <a:rPr lang="en-US" sz="3600" dirty="0">
                <a:solidFill>
                  <a:srgbClr val="3427FF"/>
                </a:solidFill>
                <a:latin typeface="Arial" panose="020B0604020202020204" pitchFamily="34" charset="0"/>
                <a:cs typeface="Arial" panose="020B0604020202020204" pitchFamily="34" charset="0"/>
              </a:rPr>
              <a:t> </a:t>
            </a:r>
            <a:r>
              <a:rPr lang="en-US" sz="3600" b="1" dirty="0">
                <a:solidFill>
                  <a:srgbClr val="3427FF"/>
                </a:solidFill>
                <a:latin typeface="Arial" panose="020B0604020202020204" pitchFamily="34" charset="0"/>
                <a:cs typeface="Arial" panose="020B0604020202020204" pitchFamily="34" charset="0"/>
              </a:rPr>
              <a:t> For Officers of AMC , AD Corps, RVC, NPA is considered as Pay (</a:t>
            </a:r>
            <a:r>
              <a:rPr lang="en-US" sz="3600" b="1" i="1" u="sng" dirty="0">
                <a:solidFill>
                  <a:srgbClr val="FF0000"/>
                </a:solidFill>
                <a:latin typeface="Arial" panose="020B0604020202020204" pitchFamily="34" charset="0"/>
                <a:cs typeface="Arial" panose="020B0604020202020204" pitchFamily="34" charset="0"/>
              </a:rPr>
              <a:t>already in practice</a:t>
            </a:r>
            <a:r>
              <a:rPr lang="en-US" sz="3600" b="1" dirty="0">
                <a:solidFill>
                  <a:srgbClr val="3427FF"/>
                </a:solidFill>
                <a:latin typeface="Arial" panose="020B0604020202020204" pitchFamily="34" charset="0"/>
                <a:cs typeface="Arial" panose="020B0604020202020204" pitchFamily="34" charset="0"/>
              </a:rPr>
              <a:t>). Due to judgment of Hon’ble Supreme Court. Wives of these deceased officers also will get benefit of NPA in pension (</a:t>
            </a:r>
            <a:r>
              <a:rPr lang="en-US" sz="3600" b="1" i="1" u="sng" dirty="0">
                <a:solidFill>
                  <a:srgbClr val="FF0000"/>
                </a:solidFill>
                <a:latin typeface="Arial" panose="020B0604020202020204" pitchFamily="34" charset="0"/>
                <a:cs typeface="Arial" panose="020B0604020202020204" pitchFamily="34" charset="0"/>
              </a:rPr>
              <a:t>beneficial</a:t>
            </a:r>
            <a:r>
              <a:rPr lang="en-US" sz="3600" b="1" dirty="0">
                <a:solidFill>
                  <a:srgbClr val="3427FF"/>
                </a:solidFill>
                <a:latin typeface="Arial" panose="020B0604020202020204" pitchFamily="34" charset="0"/>
                <a:cs typeface="Arial" panose="020B0604020202020204" pitchFamily="34" charset="0"/>
              </a:rPr>
              <a:t>)</a:t>
            </a:r>
          </a:p>
          <a:p>
            <a:endParaRPr lang="en-US" sz="3600" b="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9658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699</TotalTime>
  <Words>4208</Words>
  <Application>Microsoft Macintosh PowerPoint</Application>
  <PresentationFormat>Widescreen</PresentationFormat>
  <Paragraphs>317</Paragraphs>
  <Slides>50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Arial</vt:lpstr>
      <vt:lpstr>Calibri</vt:lpstr>
      <vt:lpstr>Calibri Light</vt:lpstr>
      <vt:lpstr>Wingdings</vt:lpstr>
      <vt:lpstr>Office Theme</vt:lpstr>
      <vt:lpstr>PowerPoint Presentation</vt:lpstr>
      <vt:lpstr>INITIAL THOUGHTS</vt:lpstr>
      <vt:lpstr>INITIAL THOUGHTS</vt:lpstr>
      <vt:lpstr>INITIAL THOUGHTS</vt:lpstr>
      <vt:lpstr>Analysis</vt:lpstr>
      <vt:lpstr>Salient Features of Def Pen Regs - 2008</vt:lpstr>
      <vt:lpstr>Salient Features of Def Pen Regs - 2008</vt:lpstr>
      <vt:lpstr>Salient Features of Def Pen Regs - 2008</vt:lpstr>
      <vt:lpstr>Salient Features of Def Pen Regs - 2008</vt:lpstr>
      <vt:lpstr>Salient Features of Def Pen Regs - 2008</vt:lpstr>
      <vt:lpstr>Salient Features of Def Pen Regs - 2008</vt:lpstr>
      <vt:lpstr>Reg 59: Invalid Pension: NA–NA Cases</vt:lpstr>
      <vt:lpstr>  Enhanced Rate of Ordinary Family Pension </vt:lpstr>
      <vt:lpstr>Reg 66(v): Family</vt:lpstr>
      <vt:lpstr>Reg 66(v): Family</vt:lpstr>
      <vt:lpstr>Reg 66 A: Family (New Addition): OFP</vt:lpstr>
      <vt:lpstr>Reg 66 A: Family (New Addition): OFP</vt:lpstr>
      <vt:lpstr>PowerPoint Presentation</vt:lpstr>
      <vt:lpstr>ESM of Nepalese Domicile: Reg 70A</vt:lpstr>
      <vt:lpstr>Missing Soldiers / Pensioners / Family Pensioner</vt:lpstr>
      <vt:lpstr>Reg 79: Dual Family Pension</vt:lpstr>
      <vt:lpstr>Reg 80A: Simplification of Sanction of Pension</vt:lpstr>
      <vt:lpstr>Reg 80A: On Death of Family Pensioner</vt:lpstr>
      <vt:lpstr>Reg 82: Category D: LFP</vt:lpstr>
      <vt:lpstr>Reg 82: Category D (LFP)</vt:lpstr>
      <vt:lpstr>Reg 82: Category D (LFP)</vt:lpstr>
      <vt:lpstr>Reg 82: Category E (LFP)</vt:lpstr>
      <vt:lpstr>Reg 82: Category E (LFP)</vt:lpstr>
      <vt:lpstr>Reg 89: Constant Attendant Allowance  (100% Disability of Disabled Soldiers)</vt:lpstr>
      <vt:lpstr>Reg 94 (b): Disability Pension: All Ranks</vt:lpstr>
      <vt:lpstr>Reg 105: Special Family Pension</vt:lpstr>
      <vt:lpstr>Reg 105: Special Family Pension</vt:lpstr>
      <vt:lpstr>Reg 141: Ex-Gratia</vt:lpstr>
      <vt:lpstr>Reg 141A: Ex-Gratia Compensation to those Invalided with War Injury or Disablement while Performing Bonafide Military Duty: Actual Percentage and Not Enhanced by Broad Banding</vt:lpstr>
      <vt:lpstr>Reg 142 (a) &amp; (c): Gratuity</vt:lpstr>
      <vt:lpstr>Reg 142 (a) &amp; (c): Gratuity</vt:lpstr>
      <vt:lpstr>Reg 143 : Death Gratuity</vt:lpstr>
      <vt:lpstr>Reg 147A: Gratuity in Case of Missing Person</vt:lpstr>
      <vt:lpstr>Rates of Contribution : ECHS (Appx I)</vt:lpstr>
      <vt:lpstr>10 Appendicies</vt:lpstr>
      <vt:lpstr>10 Appendicies</vt:lpstr>
      <vt:lpstr>Apprehension – No 1</vt:lpstr>
      <vt:lpstr>PowerPoint Presentation</vt:lpstr>
      <vt:lpstr>PowerPoint Presentation</vt:lpstr>
      <vt:lpstr>PowerPoint Presentation</vt:lpstr>
      <vt:lpstr>PowerPoint Presentation</vt:lpstr>
      <vt:lpstr>PowerPoint Presentation</vt:lpstr>
      <vt:lpstr>PowerPoint Presentation</vt:lpstr>
      <vt:lpstr>Tweet from Maj Navdeep Singh, Practicing Advocate in High Court, Chandigarh &amp; AFT Chandigarh</vt:lpstr>
      <vt:lpstr>JAIHIND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CS  Vidyasagar</dc:creator>
  <cp:lastModifiedBy>CS  Vidyasagar</cp:lastModifiedBy>
  <cp:revision>31</cp:revision>
  <dcterms:created xsi:type="dcterms:W3CDTF">2022-03-13T05:26:12Z</dcterms:created>
  <dcterms:modified xsi:type="dcterms:W3CDTF">2022-03-17T14:47:09Z</dcterms:modified>
</cp:coreProperties>
</file>